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66" r:id="rId6"/>
    <p:sldId id="287" r:id="rId7"/>
    <p:sldId id="267" r:id="rId8"/>
    <p:sldId id="270" r:id="rId9"/>
    <p:sldId id="268" r:id="rId10"/>
    <p:sldId id="259" r:id="rId11"/>
    <p:sldId id="260" r:id="rId12"/>
    <p:sldId id="285" r:id="rId13"/>
    <p:sldId id="264" r:id="rId14"/>
    <p:sldId id="288" r:id="rId15"/>
    <p:sldId id="284" r:id="rId16"/>
    <p:sldId id="281" r:id="rId17"/>
    <p:sldId id="28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61C309-9C7D-9B98-64B7-53F4120D82F4}" name="Katherine E McDonald" initials="KM" userId="S::kemcdona_syr.edu#ext#@wildcatsunh.onmicrosoft.com::d9cef0ff-34a8-4881-92f4-6de467f1941e" providerId="AD"/>
  <p188:author id="{68753D43-DC83-CC93-E6EE-2CF2F5AF19AE}" name="Madison Brodeur" initials="MB" userId="S::mab1120@usnh.edu::11ceedf2-485b-4a9c-9849-f6ddcf7f8b22" providerId="AD"/>
  <p188:author id="{F30FF670-5056-FB13-78D7-3BF612D10E4C}" name="Ariel Schwartz" initials="AS" userId="S::as2501@usnh.edu::95ca4756-bde6-416a-8413-66de2396a50b" providerId="AD"/>
  <p188:author id="{6395A2C6-D2D9-D34E-55EA-26B0E2E1BF9E}" name="Kate Filanoski-Russell" initials="KF" userId="S::klc54@usnh.edu::5879a14f-9eb3-4e75-8352-1b2941159ca7" providerId="AD"/>
  <p188:author id="{D5ACBEFE-AE04-F7B3-9093-02C048A21786}" name="kemcdona@syr.edu" initials="ke" userId="S::urn:spo:guest#kemcdona@syr.edu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BEF6F0-FDF2-42D6-B8AF-08D7EAEE4E3F}" v="1" dt="2025-10-21T17:01:43.3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01"/>
    <p:restoredTop sz="94690"/>
  </p:normalViewPr>
  <p:slideViewPr>
    <p:cSldViewPr snapToGrid="0">
      <p:cViewPr varScale="1">
        <p:scale>
          <a:sx n="59" d="100"/>
          <a:sy n="59" d="100"/>
        </p:scale>
        <p:origin x="8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bg>
      <p:bgPr>
        <a:pattFill prst="dkUpDiag">
          <a:fgClr>
            <a:srgbClr val="004F9D"/>
          </a:fgClr>
          <a:bgClr>
            <a:srgbClr val="00359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4FC5167-FF84-6D49-B71F-AF38F31D82E9}"/>
              </a:ext>
            </a:extLst>
          </p:cNvPr>
          <p:cNvSpPr/>
          <p:nvPr userDrawn="1"/>
        </p:nvSpPr>
        <p:spPr>
          <a:xfrm>
            <a:off x="0" y="3429000"/>
            <a:ext cx="12192000" cy="15935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DD2C4E-54C3-E942-BCE5-08CA139B77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7030" y="3561520"/>
            <a:ext cx="7581406" cy="836898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 algn="l">
              <a:lnSpc>
                <a:spcPts val="3920"/>
              </a:lnSpc>
              <a:defRPr sz="4400" b="1" i="0" baseline="0">
                <a:solidFill>
                  <a:srgbClr val="013591"/>
                </a:solidFill>
                <a:latin typeface="Source Sans Pro" panose="020B0503030403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696E03-67D4-AB44-A78E-11BF4C75AF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07029" y="4440023"/>
            <a:ext cx="7088577" cy="54464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3200" b="0" i="0" kern="0" spc="0" baseline="0">
                <a:solidFill>
                  <a:srgbClr val="013591"/>
                </a:solidFill>
                <a:latin typeface="Source Sans Pro Light" panose="020B0403030403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 dirty="0"/>
          </a:p>
        </p:txBody>
      </p:sp>
      <p:pic>
        <p:nvPicPr>
          <p:cNvPr id="4" name="Picture 3" descr="University of New Hampshire Institute on Disability">
            <a:extLst>
              <a:ext uri="{FF2B5EF4-FFF2-40B4-BE49-F238E27FC236}">
                <a16:creationId xmlns:a16="http://schemas.microsoft.com/office/drawing/2014/main" id="{BD254029-5B11-8FF1-272F-205FF2DF16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3668" b="3668"/>
          <a:stretch/>
        </p:blipFill>
        <p:spPr>
          <a:xfrm>
            <a:off x="665811" y="680718"/>
            <a:ext cx="5002812" cy="1544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144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Title with Copy + Media">
    <p:bg>
      <p:bgPr>
        <a:solidFill>
          <a:srgbClr val="004F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75C93F-9B39-B14E-8F95-3F4F71234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317"/>
            <a:ext cx="10515600" cy="878459"/>
          </a:xfrm>
          <a:prstGeom prst="rect">
            <a:avLst/>
          </a:prstGeom>
          <a:noFill/>
        </p:spPr>
        <p:txBody>
          <a:bodyPr anchor="b"/>
          <a:lstStyle>
            <a:lvl1pPr>
              <a:defRPr b="1" i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BB6FEF-CAD6-8545-B06F-55D8B5926E2B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F7B34011-377E-CE42-9302-79559B2A06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372319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84056BA-2837-8F44-8004-739C36682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562600" y="2133600"/>
            <a:ext cx="5410200" cy="30480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rgbClr val="004F9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8583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68">
          <p15:clr>
            <a:srgbClr val="FBAE40"/>
          </p15:clr>
        </p15:guide>
        <p15:guide id="3" orient="horz" pos="1152">
          <p15:clr>
            <a:srgbClr val="FBAE40"/>
          </p15:clr>
        </p15:guide>
        <p15:guide id="4" orient="horz" pos="3456">
          <p15:clr>
            <a:srgbClr val="FBAE40"/>
          </p15:clr>
        </p15:guide>
        <p15:guide id="5" pos="6912">
          <p15:clr>
            <a:srgbClr val="FBAE40"/>
          </p15:clr>
        </p15:guide>
        <p15:guide id="6" pos="3840">
          <p15:clr>
            <a:srgbClr val="FBAE40"/>
          </p15:clr>
        </p15:guide>
        <p15:guide id="7" pos="3120">
          <p15:clr>
            <a:srgbClr val="FBAE40"/>
          </p15:clr>
        </p15:guide>
        <p15:guide id="8" pos="3504">
          <p15:clr>
            <a:srgbClr val="FBAE40"/>
          </p15:clr>
        </p15:guide>
        <p15:guide id="9" orient="horz" pos="3264">
          <p15:clr>
            <a:srgbClr val="FBAE40"/>
          </p15:clr>
        </p15:guide>
        <p15:guide id="10" orient="horz" pos="134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with DATA + Pic">
    <p:bg>
      <p:bgPr>
        <a:solidFill>
          <a:srgbClr val="004F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9C93F7C2-1EE6-7B46-AD76-676DC38D2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505"/>
            <a:ext cx="10537420" cy="870271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48076DE-3A61-F549-BC8D-062979F11F9F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56043-3FDA-FEA1-CB2A-8AAAEAF0E24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60020" y="1828800"/>
            <a:ext cx="10515600" cy="3657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96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08">
          <p15:clr>
            <a:srgbClr val="FBAE40"/>
          </p15:clr>
        </p15:guide>
        <p15:guide id="3" pos="768">
          <p15:clr>
            <a:srgbClr val="FBAE40"/>
          </p15:clr>
        </p15:guide>
        <p15:guide id="4" pos="3504">
          <p15:clr>
            <a:srgbClr val="FBAE40"/>
          </p15:clr>
        </p15:guide>
        <p15:guide id="6" orient="horz" pos="3456">
          <p15:clr>
            <a:srgbClr val="FBAE40"/>
          </p15:clr>
        </p15:guide>
        <p15:guide id="7" orient="horz" pos="1152">
          <p15:clr>
            <a:srgbClr val="FBAE40"/>
          </p15:clr>
        </p15:guide>
        <p15:guide id="8" pos="3840">
          <p15:clr>
            <a:srgbClr val="FBAE40"/>
          </p15:clr>
        </p15:guide>
        <p15:guide id="9" pos="417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FT Title with DATA + Pi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9C93F7C2-1EE6-7B46-AD76-676DC38D2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505"/>
            <a:ext cx="10537420" cy="870271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48076DE-3A61-F549-BC8D-062979F11F9F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56043-3FDA-FEA1-CB2A-8AAAEAF0E24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60020" y="1828800"/>
            <a:ext cx="10515600" cy="3657600"/>
          </a:xfrm>
        </p:spPr>
        <p:txBody>
          <a:bodyPr/>
          <a:lstStyle>
            <a:lvl1pPr>
              <a:defRPr>
                <a:solidFill>
                  <a:srgbClr val="18214F"/>
                </a:solidFill>
              </a:defRPr>
            </a:lvl1pPr>
            <a:lvl2pPr>
              <a:defRPr>
                <a:solidFill>
                  <a:srgbClr val="18214F"/>
                </a:solidFill>
              </a:defRPr>
            </a:lvl2pPr>
            <a:lvl3pPr>
              <a:defRPr>
                <a:solidFill>
                  <a:srgbClr val="18214F"/>
                </a:solidFill>
              </a:defRPr>
            </a:lvl3pPr>
            <a:lvl4pPr>
              <a:defRPr>
                <a:solidFill>
                  <a:srgbClr val="18214F"/>
                </a:solidFill>
              </a:defRPr>
            </a:lvl4pPr>
            <a:lvl5pPr>
              <a:defRPr>
                <a:solidFill>
                  <a:srgbClr val="18214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50863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08">
          <p15:clr>
            <a:srgbClr val="FBAE40"/>
          </p15:clr>
        </p15:guide>
        <p15:guide id="3" pos="768">
          <p15:clr>
            <a:srgbClr val="FBAE40"/>
          </p15:clr>
        </p15:guide>
        <p15:guide id="4" pos="3504">
          <p15:clr>
            <a:srgbClr val="FBAE40"/>
          </p15:clr>
        </p15:guide>
        <p15:guide id="6" orient="horz" pos="3456">
          <p15:clr>
            <a:srgbClr val="FBAE40"/>
          </p15:clr>
        </p15:guide>
        <p15:guide id="7" orient="horz" pos="1152">
          <p15:clr>
            <a:srgbClr val="FBAE40"/>
          </p15:clr>
        </p15:guide>
        <p15:guide id="8" pos="3840">
          <p15:clr>
            <a:srgbClr val="FBAE40"/>
          </p15:clr>
        </p15:guide>
        <p15:guide id="9" pos="417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rodu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9C93F7C2-1EE6-7B46-AD76-676DC38D2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505"/>
            <a:ext cx="4991101" cy="870271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48076DE-3A61-F549-BC8D-062979F11F9F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83D09D6-5A99-A74C-8BF9-7080E38EEF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461010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rgbClr val="18214F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01855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08">
          <p15:clr>
            <a:srgbClr val="FBAE40"/>
          </p15:clr>
        </p15:guide>
        <p15:guide id="3" pos="768">
          <p15:clr>
            <a:srgbClr val="FBAE40"/>
          </p15:clr>
        </p15:guide>
        <p15:guide id="4" pos="3504">
          <p15:clr>
            <a:srgbClr val="FBAE40"/>
          </p15:clr>
        </p15:guide>
        <p15:guide id="6" orient="horz" pos="3456">
          <p15:clr>
            <a:srgbClr val="FBAE40"/>
          </p15:clr>
        </p15:guide>
        <p15:guide id="7" orient="horz" pos="1152">
          <p15:clr>
            <a:srgbClr val="FBAE40"/>
          </p15:clr>
        </p15:guide>
        <p15:guide id="8" pos="3840">
          <p15:clr>
            <a:srgbClr val="FBAE40"/>
          </p15:clr>
        </p15:guide>
        <p15:guide id="9" pos="417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OP Title with Copy + Dat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75C93F-9B39-B14E-8F95-3F4F71234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317"/>
            <a:ext cx="10515600" cy="878459"/>
          </a:xfrm>
          <a:prstGeom prst="rect">
            <a:avLst/>
          </a:prstGeom>
          <a:noFill/>
        </p:spPr>
        <p:txBody>
          <a:bodyPr anchor="b"/>
          <a:lstStyle>
            <a:lvl1pPr>
              <a:defRPr b="1" i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BB6FEF-CAD6-8545-B06F-55D8B5926E2B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F7B34011-377E-CE42-9302-79559B2A06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434340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rgbClr val="18214F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84056BA-2837-8F44-8004-739C36682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629400" y="1828800"/>
            <a:ext cx="4343400" cy="36576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rgbClr val="004F9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35508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68">
          <p15:clr>
            <a:srgbClr val="FBAE40"/>
          </p15:clr>
        </p15:guide>
        <p15:guide id="3" orient="horz" pos="1152">
          <p15:clr>
            <a:srgbClr val="FBAE40"/>
          </p15:clr>
        </p15:guide>
        <p15:guide id="4" orient="horz" pos="3456">
          <p15:clr>
            <a:srgbClr val="FBAE40"/>
          </p15:clr>
        </p15:guide>
        <p15:guide id="5" pos="6912">
          <p15:clr>
            <a:srgbClr val="FBAE40"/>
          </p15:clr>
        </p15:guide>
        <p15:guide id="6" pos="3840">
          <p15:clr>
            <a:srgbClr val="FBAE40"/>
          </p15:clr>
        </p15:guide>
        <p15:guide id="7" pos="4176">
          <p15:clr>
            <a:srgbClr val="FBAE40"/>
          </p15:clr>
        </p15:guide>
        <p15:guide id="8" pos="350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OP Title with Copy + Me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75C93F-9B39-B14E-8F95-3F4F71234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317"/>
            <a:ext cx="10515600" cy="878459"/>
          </a:xfrm>
          <a:prstGeom prst="rect">
            <a:avLst/>
          </a:prstGeom>
          <a:noFill/>
        </p:spPr>
        <p:txBody>
          <a:bodyPr anchor="b"/>
          <a:lstStyle>
            <a:lvl1pPr>
              <a:defRPr b="1" i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BB6FEF-CAD6-8545-B06F-55D8B5926E2B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F7B34011-377E-CE42-9302-79559B2A06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372319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rgbClr val="18214F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84056BA-2837-8F44-8004-739C36682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562600" y="2133600"/>
            <a:ext cx="5410200" cy="30480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rgbClr val="004F9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86202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68">
          <p15:clr>
            <a:srgbClr val="FBAE40"/>
          </p15:clr>
        </p15:guide>
        <p15:guide id="3" orient="horz" pos="1152">
          <p15:clr>
            <a:srgbClr val="FBAE40"/>
          </p15:clr>
        </p15:guide>
        <p15:guide id="4" orient="horz" pos="3456">
          <p15:clr>
            <a:srgbClr val="FBAE40"/>
          </p15:clr>
        </p15:guide>
        <p15:guide id="5" pos="6912">
          <p15:clr>
            <a:srgbClr val="FBAE40"/>
          </p15:clr>
        </p15:guide>
        <p15:guide id="6" pos="3840">
          <p15:clr>
            <a:srgbClr val="FBAE40"/>
          </p15:clr>
        </p15:guide>
        <p15:guide id="7" pos="3120">
          <p15:clr>
            <a:srgbClr val="FBAE40"/>
          </p15:clr>
        </p15:guide>
        <p15:guide id="8" pos="3504">
          <p15:clr>
            <a:srgbClr val="FBAE40"/>
          </p15:clr>
        </p15:guide>
        <p15:guide id="9" orient="horz" pos="3264">
          <p15:clr>
            <a:srgbClr val="FBAE40"/>
          </p15:clr>
        </p15:guide>
        <p15:guide id="10" orient="horz" pos="134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6A03E-646A-4E09-05A6-CA162FE15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D806A-8405-26BF-DDCE-DD32AC837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09FAC-3851-CE7F-37AB-92483F3CBF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C109E07-6A6E-4EF5-8CA9-A33ADF9902E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E8F67-C3E8-473E-48E6-8D131C9D3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A77B6-0C09-BB7C-1E61-4C3F6900A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F1F65-B1F2-41BD-BC58-F12A1603F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78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AE1FB-508D-14E8-37F9-A283B556B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D6A69-D928-8A41-012C-AF835C106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1ED50-A139-63BF-49D4-B8DE3F8DAE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C109E07-6A6E-4EF5-8CA9-A33ADF9902E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0292B-95E4-396E-BD86-FD019EC82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0465F-37F6-8BCB-9104-7AED134CC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F1F65-B1F2-41BD-BC58-F12A1603F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256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56C97FE-F032-B847-BDE5-E74BCB78C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089" y="714886"/>
            <a:ext cx="5967713" cy="3988887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sz="7200" b="1" i="0">
                <a:solidFill>
                  <a:srgbClr val="004F9D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CB7C41-036F-3C46-985A-A2DA08A2D9DF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4671793"/>
            <a:ext cx="7141580" cy="31980"/>
          </a:xfrm>
          <a:prstGeom prst="line">
            <a:avLst/>
          </a:prstGeom>
          <a:ln>
            <a:solidFill>
              <a:srgbClr val="004F9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88265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, Caption and P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9C32234-5597-9943-BCC0-4D32D7864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03251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F95F29C-14A0-5C4F-877C-1B28B706B781}"/>
              </a:ext>
            </a:extLst>
          </p:cNvPr>
          <p:cNvSpPr/>
          <p:nvPr userDrawn="1"/>
        </p:nvSpPr>
        <p:spPr>
          <a:xfrm>
            <a:off x="10325100" y="0"/>
            <a:ext cx="1866900" cy="6858000"/>
          </a:xfrm>
          <a:prstGeom prst="rect">
            <a:avLst/>
          </a:prstGeom>
          <a:pattFill prst="dkUpDiag">
            <a:fgClr>
              <a:srgbClr val="004F9D"/>
            </a:fgClr>
            <a:bgClr>
              <a:srgbClr val="01359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56C97FE-F032-B847-BDE5-E74BCB78C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866" y="714887"/>
            <a:ext cx="4128416" cy="2714113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sz="6000" b="1" i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EE74C142-31AF-234D-926E-15F7604CA2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52866" y="3691766"/>
            <a:ext cx="2854035" cy="1666717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800" b="0" i="0" kern="0" spc="0" baseline="0">
                <a:solidFill>
                  <a:srgbClr val="18214F"/>
                </a:solidFill>
                <a:latin typeface="Source Sans Pro Light" panose="020B0403030403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636113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50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Title, Caption and P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9C32234-5597-9943-BCC0-4D32D7864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66900" y="0"/>
            <a:ext cx="103251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F95F29C-14A0-5C4F-877C-1B28B706B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866900" cy="6858000"/>
          </a:xfrm>
          <a:prstGeom prst="rect">
            <a:avLst/>
          </a:prstGeom>
          <a:pattFill prst="dkUpDiag">
            <a:fgClr>
              <a:srgbClr val="004F9D"/>
            </a:fgClr>
            <a:bgClr>
              <a:srgbClr val="01359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56C97FE-F032-B847-BDE5-E74BCB78C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1925" y="714887"/>
            <a:ext cx="4128416" cy="2714113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 algn="r">
              <a:defRPr sz="6000" b="1" i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EE74C142-31AF-234D-926E-15F7604CA2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616306" y="3691766"/>
            <a:ext cx="2854035" cy="1666717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buNone/>
              <a:defRPr sz="2800" b="0" i="0" kern="0" spc="0" baseline="0">
                <a:solidFill>
                  <a:srgbClr val="18214F"/>
                </a:solidFill>
                <a:latin typeface="Source Sans Pro Light" panose="020B0403030403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pic>
        <p:nvPicPr>
          <p:cNvPr id="8" name="Picture 7" descr="A picture containing text, font, logo, screenshot&#10;&#10;Description automatically generated">
            <a:extLst>
              <a:ext uri="{FF2B5EF4-FFF2-40B4-BE49-F238E27FC236}">
                <a16:creationId xmlns:a16="http://schemas.microsoft.com/office/drawing/2014/main" id="{705AD30C-C5EC-43C1-A398-903E635F89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5893" t="24175" r="66166" b="26581"/>
          <a:stretch/>
        </p:blipFill>
        <p:spPr>
          <a:xfrm>
            <a:off x="131806" y="5978829"/>
            <a:ext cx="733167" cy="755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3183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Section Header + P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F95F29C-14A0-5C4F-877C-1B28B706B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262718" cy="6858000"/>
          </a:xfrm>
          <a:prstGeom prst="rect">
            <a:avLst/>
          </a:prstGeom>
          <a:pattFill prst="dkUpDiag">
            <a:fgClr>
              <a:srgbClr val="004F9D"/>
            </a:fgClr>
            <a:bgClr>
              <a:srgbClr val="01359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7A2BA2-B7FF-5149-B98F-44E9F3D7BA2B}"/>
              </a:ext>
            </a:extLst>
          </p:cNvPr>
          <p:cNvSpPr/>
          <p:nvPr userDrawn="1"/>
        </p:nvSpPr>
        <p:spPr>
          <a:xfrm>
            <a:off x="657676" y="3604628"/>
            <a:ext cx="1343891" cy="1385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035FF9D-8F55-774F-A2D7-885F4FB16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501" y="954741"/>
            <a:ext cx="3328911" cy="2474259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9CF51F07-D41C-F145-88D1-66956E300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62718" y="0"/>
            <a:ext cx="7929282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9" name="Picture 8" descr="A picture containing text, font, logo, screenshot&#10;&#10;Description automatically generated">
            <a:extLst>
              <a:ext uri="{FF2B5EF4-FFF2-40B4-BE49-F238E27FC236}">
                <a16:creationId xmlns:a16="http://schemas.microsoft.com/office/drawing/2014/main" id="{366DD6D9-36CF-4C55-AB1C-5608289428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5893" t="24175" r="65965" b="26581"/>
          <a:stretch/>
        </p:blipFill>
        <p:spPr>
          <a:xfrm>
            <a:off x="131806" y="5978829"/>
            <a:ext cx="741405" cy="755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6931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0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Section Header + P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A240887-672A-304F-9FA5-1BEF1B2AEB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29282" y="0"/>
            <a:ext cx="4262718" cy="6858000"/>
          </a:xfrm>
          <a:prstGeom prst="rect">
            <a:avLst/>
          </a:prstGeom>
          <a:pattFill prst="dkUpDiag">
            <a:fgClr>
              <a:srgbClr val="004F9D"/>
            </a:fgClr>
            <a:bgClr>
              <a:srgbClr val="01359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9C32234-5597-9943-BCC0-4D32D7864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929282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85F05C-984C-D042-AFBB-8851E753CF09}"/>
              </a:ext>
            </a:extLst>
          </p:cNvPr>
          <p:cNvSpPr/>
          <p:nvPr userDrawn="1"/>
        </p:nvSpPr>
        <p:spPr>
          <a:xfrm>
            <a:off x="8491193" y="3604628"/>
            <a:ext cx="1343891" cy="1385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BF3CEF31-6BBD-F84E-936F-6782D772F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7018" y="954741"/>
            <a:ext cx="3328911" cy="2474259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2145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84056BA-2837-8F44-8004-739C36682A52}"/>
              </a:ext>
            </a:extLst>
          </p:cNvPr>
          <p:cNvSpPr>
            <a:spLocks noGrp="1" noChangeAspect="1"/>
          </p:cNvSpPr>
          <p:nvPr>
            <p:ph sz="quarter" idx="11"/>
          </p:nvPr>
        </p:nvSpPr>
        <p:spPr>
          <a:xfrm>
            <a:off x="0" y="3858"/>
            <a:ext cx="12166100" cy="6854142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E22D2F-C8CF-13BE-83FC-161E55B8C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4835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68">
          <p15:clr>
            <a:srgbClr val="FBAE40"/>
          </p15:clr>
        </p15:guide>
        <p15:guide id="3" orient="horz" pos="1152">
          <p15:clr>
            <a:srgbClr val="FBAE40"/>
          </p15:clr>
        </p15:guide>
        <p15:guide id="4" orient="horz" pos="3456">
          <p15:clr>
            <a:srgbClr val="FBAE40"/>
          </p15:clr>
        </p15:guide>
        <p15:guide id="5" pos="6912">
          <p15:clr>
            <a:srgbClr val="FBAE40"/>
          </p15:clr>
        </p15:guide>
        <p15:guide id="6" pos="3840">
          <p15:clr>
            <a:srgbClr val="FBAE40"/>
          </p15:clr>
        </p15:guide>
        <p15:guide id="7" pos="3120">
          <p15:clr>
            <a:srgbClr val="FBAE40"/>
          </p15:clr>
        </p15:guide>
        <p15:guide id="8" pos="3504">
          <p15:clr>
            <a:srgbClr val="FBAE40"/>
          </p15:clr>
        </p15:guide>
        <p15:guide id="9" orient="horz" pos="3264">
          <p15:clr>
            <a:srgbClr val="FBAE40"/>
          </p15:clr>
        </p15:guide>
        <p15:guide id="10" orient="horz" pos="134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bg>
      <p:bgPr>
        <a:solidFill>
          <a:srgbClr val="004F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9C93F7C2-1EE6-7B46-AD76-676DC38D2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505"/>
            <a:ext cx="4991101" cy="870271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48076DE-3A61-F549-BC8D-062979F11F9F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83D09D6-5A99-A74C-8BF9-7080E38EEF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461010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99229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08">
          <p15:clr>
            <a:srgbClr val="FBAE40"/>
          </p15:clr>
        </p15:guide>
        <p15:guide id="3" pos="768">
          <p15:clr>
            <a:srgbClr val="FBAE40"/>
          </p15:clr>
        </p15:guide>
        <p15:guide id="4" pos="3504">
          <p15:clr>
            <a:srgbClr val="FBAE40"/>
          </p15:clr>
        </p15:guide>
        <p15:guide id="6" orient="horz" pos="3456">
          <p15:clr>
            <a:srgbClr val="FBAE40"/>
          </p15:clr>
        </p15:guide>
        <p15:guide id="7" orient="horz" pos="1152">
          <p15:clr>
            <a:srgbClr val="FBAE40"/>
          </p15:clr>
        </p15:guide>
        <p15:guide id="8" pos="3840">
          <p15:clr>
            <a:srgbClr val="FBAE40"/>
          </p15:clr>
        </p15:guide>
        <p15:guide id="9" pos="417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Title with Copy + Data">
    <p:bg>
      <p:bgPr>
        <a:solidFill>
          <a:srgbClr val="004F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75C93F-9B39-B14E-8F95-3F4F71234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317"/>
            <a:ext cx="10515600" cy="878459"/>
          </a:xfrm>
          <a:prstGeom prst="rect">
            <a:avLst/>
          </a:prstGeom>
          <a:noFill/>
        </p:spPr>
        <p:txBody>
          <a:bodyPr anchor="b"/>
          <a:lstStyle>
            <a:lvl1pPr>
              <a:defRPr b="1" i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BB6FEF-CAD6-8545-B06F-55D8B5926E2B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F7B34011-377E-CE42-9302-79559B2A06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434340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84056BA-2837-8F44-8004-739C36682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629400" y="1828800"/>
            <a:ext cx="4343400" cy="36576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rgbClr val="004F9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29191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68">
          <p15:clr>
            <a:srgbClr val="FBAE40"/>
          </p15:clr>
        </p15:guide>
        <p15:guide id="3" orient="horz" pos="1152">
          <p15:clr>
            <a:srgbClr val="FBAE40"/>
          </p15:clr>
        </p15:guide>
        <p15:guide id="4" orient="horz" pos="3456">
          <p15:clr>
            <a:srgbClr val="FBAE40"/>
          </p15:clr>
        </p15:guide>
        <p15:guide id="5" pos="6912">
          <p15:clr>
            <a:srgbClr val="FBAE40"/>
          </p15:clr>
        </p15:guide>
        <p15:guide id="6" pos="3840">
          <p15:clr>
            <a:srgbClr val="FBAE40"/>
          </p15:clr>
        </p15:guide>
        <p15:guide id="7" pos="4176">
          <p15:clr>
            <a:srgbClr val="FBAE40"/>
          </p15:clr>
        </p15:guide>
        <p15:guide id="8" pos="3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A0E167-3836-0642-BCC3-4535E090A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130"/>
            <a:ext cx="10515600" cy="864725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6B000-B4CE-5D45-B0F6-37FF6D9B6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1381430"/>
            <a:ext cx="9753600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B69483-D310-4C47-9384-835ED571A6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tx1"/>
                </a:solidFill>
                <a:latin typeface="Source Sans Pro" panose="020B0503030403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47E2A7E-8957-394B-836C-16BA372D57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latin typeface="Source Sans Pro" panose="020B0503030403020204" pitchFamily="34" charset="77"/>
              </a:defRPr>
            </a:lvl1pPr>
          </a:lstStyle>
          <a:p>
            <a:fld id="{F9DACE89-5049-9D42-8713-0737A9D7485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font, logo, screenshot&#10;&#10;Description automatically generated">
            <a:extLst>
              <a:ext uri="{FF2B5EF4-FFF2-40B4-BE49-F238E27FC236}">
                <a16:creationId xmlns:a16="http://schemas.microsoft.com/office/drawing/2014/main" id="{E175319D-01D0-408A-A46A-6244B30638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9"/>
          <a:srcRect l="15893" t="24175" r="66822" b="26581"/>
          <a:stretch/>
        </p:blipFill>
        <p:spPr>
          <a:xfrm>
            <a:off x="131806" y="5978829"/>
            <a:ext cx="706394" cy="75504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8065B1B-53A5-052C-9A55-C48E8D798C32}"/>
              </a:ext>
            </a:extLst>
          </p:cNvPr>
          <p:cNvSpPr txBox="1"/>
          <p:nvPr userDrawn="1"/>
        </p:nvSpPr>
        <p:spPr>
          <a:xfrm>
            <a:off x="838199" y="6156294"/>
            <a:ext cx="4887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13591"/>
                </a:solidFill>
              </a:rPr>
              <a:t>© 2026 University of New Hampshire and Syracuse University. All Rights Reserved. </a:t>
            </a:r>
            <a:br>
              <a:rPr lang="en-US" sz="1000" dirty="0">
                <a:solidFill>
                  <a:srgbClr val="013591"/>
                </a:solidFill>
              </a:rPr>
            </a:br>
            <a:r>
              <a:rPr lang="en-US" sz="1000" dirty="0">
                <a:solidFill>
                  <a:srgbClr val="013591"/>
                </a:solidFill>
              </a:rPr>
              <a:t>iod.unh.edu/equipped-engage</a:t>
            </a:r>
          </a:p>
        </p:txBody>
      </p:sp>
    </p:spTree>
    <p:extLst>
      <p:ext uri="{BB962C8B-B14F-4D97-AF65-F5344CB8AC3E}">
        <p14:creationId xmlns:p14="http://schemas.microsoft.com/office/powerpoint/2010/main" val="3112882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Source Sans Pro" panose="020B0503030403020204" pitchFamily="34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40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Source Sans Pro" panose="020B0503030403020204" pitchFamily="34" charset="77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3200" kern="1200">
          <a:solidFill>
            <a:schemeClr val="tx1"/>
          </a:solidFill>
          <a:latin typeface="Source Sans Pro" panose="020B0503030403020204" pitchFamily="34" charset="77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Source Sans Pro" panose="020B0503030403020204" pitchFamily="34" charset="77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Source Sans Pro" panose="020B0503030403020204" pitchFamily="34" charset="77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lang="en-US" sz="1100" kern="1200" smtClean="0">
          <a:solidFill>
            <a:schemeClr val="tx1"/>
          </a:solidFill>
          <a:effectLst/>
          <a:latin typeface="Source Sans Pro" panose="020B0503030403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svg"/><Relationship Id="rId7" Type="http://schemas.openxmlformats.org/officeDocument/2006/relationships/image" Target="../media/image22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1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Relationship Id="rId9" Type="http://schemas.openxmlformats.org/officeDocument/2006/relationships/image" Target="../media/image24.sv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svg"/><Relationship Id="rId7" Type="http://schemas.openxmlformats.org/officeDocument/2006/relationships/image" Target="../media/image22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1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Relationship Id="rId9" Type="http://schemas.openxmlformats.org/officeDocument/2006/relationships/image" Target="../media/image24.sv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svg"/><Relationship Id="rId7" Type="http://schemas.openxmlformats.org/officeDocument/2006/relationships/image" Target="../media/image22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1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Relationship Id="rId9" Type="http://schemas.openxmlformats.org/officeDocument/2006/relationships/image" Target="../media/image24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7" Type="http://schemas.openxmlformats.org/officeDocument/2006/relationships/image" Target="../media/image24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3.png"/><Relationship Id="rId5" Type="http://schemas.openxmlformats.org/officeDocument/2006/relationships/image" Target="../media/image22.svg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BAF9B-9FC4-2D2A-9FEE-CCB7C4118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>
                <a:solidFill>
                  <a:schemeClr val="tx1">
                    <a:lumMod val="50000"/>
                  </a:schemeClr>
                </a:solidFill>
                <a:latin typeface="Calibri"/>
                <a:cs typeface="Calibri"/>
              </a:rPr>
              <a:t>Selecting outcome measures</a:t>
            </a:r>
          </a:p>
        </p:txBody>
      </p:sp>
    </p:spTree>
    <p:extLst>
      <p:ext uri="{BB962C8B-B14F-4D97-AF65-F5344CB8AC3E}">
        <p14:creationId xmlns:p14="http://schemas.microsoft.com/office/powerpoint/2010/main" val="4034430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A76CB80-CA13-4FC3-3C79-312297225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Measure 1: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[insert name]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661C15-F43B-C283-632D-6A6D24EA90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680A78-E60F-1DBB-E1D8-E679865A534B}"/>
              </a:ext>
            </a:extLst>
          </p:cNvPr>
          <p:cNvSpPr/>
          <p:nvPr/>
        </p:nvSpPr>
        <p:spPr>
          <a:xfrm>
            <a:off x="8842443" y="537210"/>
            <a:ext cx="3113337" cy="243459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150000"/>
              </a:lnSpc>
              <a:spcAft>
                <a:spcPts val="1200"/>
              </a:spcAft>
            </a:pPr>
            <a:r>
              <a:rPr lang="en-US" b="1" dirty="0">
                <a:solidFill>
                  <a:schemeClr val="bg1"/>
                </a:solidFill>
              </a:rPr>
              <a:t>Measure icon</a:t>
            </a:r>
          </a:p>
          <a:p>
            <a:pPr algn="ctr">
              <a:lnSpc>
                <a:spcPct val="150000"/>
              </a:lnSpc>
            </a:pPr>
            <a:r>
              <a:rPr lang="en-US" dirty="0">
                <a:solidFill>
                  <a:schemeClr val="bg1"/>
                </a:solidFill>
              </a:rPr>
              <a:t>[use this to help people remember what you are talking about if talking about multiple measures]</a:t>
            </a:r>
          </a:p>
        </p:txBody>
      </p:sp>
    </p:spTree>
    <p:extLst>
      <p:ext uri="{BB962C8B-B14F-4D97-AF65-F5344CB8AC3E}">
        <p14:creationId xmlns:p14="http://schemas.microsoft.com/office/powerpoint/2010/main" val="827122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6D0526E-33A0-04F1-62D2-03EA1467E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1864"/>
            <a:ext cx="10515600" cy="864725"/>
          </a:xfrm>
        </p:spPr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Does</a:t>
            </a:r>
            <a:r>
              <a:rPr lang="en-US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[measure name] </a:t>
            </a: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measure </a:t>
            </a:r>
            <a:r>
              <a:rPr lang="en-US" dirty="0">
                <a:latin typeface="Calibri"/>
                <a:ea typeface="Calibri"/>
                <a:cs typeface="Calibri"/>
              </a:rPr>
              <a:t>what we want to measure?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58A585-175A-2AB5-DFBA-54B60FABCBBA}"/>
              </a:ext>
            </a:extLst>
          </p:cNvPr>
          <p:cNvSpPr/>
          <p:nvPr/>
        </p:nvSpPr>
        <p:spPr>
          <a:xfrm>
            <a:off x="10549890" y="365125"/>
            <a:ext cx="1371600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/>
              <a:t>Measure icon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55AA13B-1CCE-8180-3B06-870B4C57D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565030"/>
            <a:ext cx="9753600" cy="322006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[Explain the goal of the measure]</a:t>
            </a:r>
          </a:p>
        </p:txBody>
      </p:sp>
    </p:spTree>
    <p:extLst>
      <p:ext uri="{BB962C8B-B14F-4D97-AF65-F5344CB8AC3E}">
        <p14:creationId xmlns:p14="http://schemas.microsoft.com/office/powerpoint/2010/main" val="3097875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AB723-6C61-630F-AF5D-85EABC822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652959" cy="1325563"/>
          </a:xfrm>
        </p:spPr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Does it measure what we want to measure?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CFFAF1E-1B99-3844-4723-F88A37C96AEE}"/>
              </a:ext>
            </a:extLst>
          </p:cNvPr>
          <p:cNvSpPr/>
          <p:nvPr/>
        </p:nvSpPr>
        <p:spPr>
          <a:xfrm>
            <a:off x="10390909" y="365125"/>
            <a:ext cx="1530581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/>
              <a:t>Measure icon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C61DC-C552-E4D9-5688-537A98CE3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8331"/>
            <a:ext cx="4122417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>
                <a:latin typeface="Calibri"/>
                <a:ea typeface="Calibri"/>
                <a:cs typeface="Calibri"/>
              </a:rPr>
              <a:t>Does 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[measure] </a:t>
            </a:r>
            <a:r>
              <a:rPr lang="en-US" sz="3200" dirty="0">
                <a:latin typeface="Calibri"/>
                <a:ea typeface="Calibri"/>
                <a:cs typeface="Calibri"/>
              </a:rPr>
              <a:t>give us the information we want to know to answer our research question? </a:t>
            </a:r>
          </a:p>
          <a:p>
            <a:endParaRPr lang="en-US" sz="3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ED535C4-496B-9B28-4B25-2407A19D409B}"/>
              </a:ext>
            </a:extLst>
          </p:cNvPr>
          <p:cNvSpPr txBox="1">
            <a:spLocks/>
          </p:cNvSpPr>
          <p:nvPr/>
        </p:nvSpPr>
        <p:spPr>
          <a:xfrm>
            <a:off x="7797947" y="2075170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</a:t>
            </a:r>
          </a:p>
        </p:txBody>
      </p:sp>
      <p:pic>
        <p:nvPicPr>
          <p:cNvPr id="19" name="Graphic 18" descr="Thumbs up&#10;">
            <a:extLst>
              <a:ext uri="{FF2B5EF4-FFF2-40B4-BE49-F238E27FC236}">
                <a16:creationId xmlns:a16="http://schemas.microsoft.com/office/drawing/2014/main" id="{929A2BB5-90C8-98DF-0BEC-7C54526D762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06354" y="1742569"/>
            <a:ext cx="914400" cy="9144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C5ABCD3F-BE2F-16CC-FE76-1C89B30727D0}"/>
              </a:ext>
            </a:extLst>
          </p:cNvPr>
          <p:cNvSpPr txBox="1">
            <a:spLocks/>
          </p:cNvSpPr>
          <p:nvPr/>
        </p:nvSpPr>
        <p:spPr>
          <a:xfrm>
            <a:off x="7797947" y="3085144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 changes are needed</a:t>
            </a:r>
          </a:p>
        </p:txBody>
      </p:sp>
      <p:pic>
        <p:nvPicPr>
          <p:cNvPr id="21" name="Graphic 20" descr="Thumbs middle">
            <a:extLst>
              <a:ext uri="{FF2B5EF4-FFF2-40B4-BE49-F238E27FC236}">
                <a16:creationId xmlns:a16="http://schemas.microsoft.com/office/drawing/2014/main" id="{2EBA5ED2-E25C-0731-5432-3973294AA93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>
            <a:off x="6479059" y="2904944"/>
            <a:ext cx="914400" cy="9144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2A1A65CE-EC13-B76E-E129-F600A8D66166}"/>
              </a:ext>
            </a:extLst>
          </p:cNvPr>
          <p:cNvSpPr txBox="1">
            <a:spLocks/>
          </p:cNvSpPr>
          <p:nvPr/>
        </p:nvSpPr>
        <p:spPr>
          <a:xfrm>
            <a:off x="7797947" y="4324176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Graphic 22" descr="Thumbs down">
            <a:extLst>
              <a:ext uri="{FF2B5EF4-FFF2-40B4-BE49-F238E27FC236}">
                <a16:creationId xmlns:a16="http://schemas.microsoft.com/office/drawing/2014/main" id="{8CB8FA44-2DFC-1B3C-A7A5-F4BC608FAF1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6506354" y="4276233"/>
            <a:ext cx="914400" cy="91440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57F4E469-F409-8920-E67F-A9FFB5FAB52A}"/>
              </a:ext>
            </a:extLst>
          </p:cNvPr>
          <p:cNvSpPr txBox="1">
            <a:spLocks/>
          </p:cNvSpPr>
          <p:nvPr/>
        </p:nvSpPr>
        <p:spPr>
          <a:xfrm>
            <a:off x="7797947" y="5804391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I’m not sure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5" name="Graphic 24" descr="Person shrugging">
            <a:extLst>
              <a:ext uri="{FF2B5EF4-FFF2-40B4-BE49-F238E27FC236}">
                <a16:creationId xmlns:a16="http://schemas.microsoft.com/office/drawing/2014/main" id="{BFBB8356-0570-0FA5-24DA-493C97AAF7D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l="14779" r="12701" b="43551"/>
          <a:stretch>
            <a:fillRect/>
          </a:stretch>
        </p:blipFill>
        <p:spPr>
          <a:xfrm>
            <a:off x="6506354" y="5725511"/>
            <a:ext cx="914400" cy="71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393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AB723-6C61-630F-AF5D-85EABC822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652959" cy="1325563"/>
          </a:xfrm>
        </p:spPr>
        <p:txBody>
          <a:bodyPr anchor="t"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Is it easy for everyone to understand?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CFFAF1E-1B99-3844-4723-F88A37C96AEE}"/>
              </a:ext>
            </a:extLst>
          </p:cNvPr>
          <p:cNvSpPr/>
          <p:nvPr/>
        </p:nvSpPr>
        <p:spPr>
          <a:xfrm>
            <a:off x="10379035" y="365125"/>
            <a:ext cx="1542456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/>
              <a:t>Measure icon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C61DC-C552-E4D9-5688-537A98CE3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8331"/>
            <a:ext cx="461113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>
                <a:latin typeface="Calibri"/>
                <a:ea typeface="Calibri"/>
                <a:cs typeface="Calibri"/>
              </a:rPr>
              <a:t>Is 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[measure] </a:t>
            </a:r>
            <a:r>
              <a:rPr lang="en-US" sz="3200" dirty="0">
                <a:latin typeface="Calibri"/>
                <a:ea typeface="Calibri"/>
                <a:cs typeface="Calibri"/>
              </a:rPr>
              <a:t>simple and easy for everyone to understand? 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0B1CB9-1D2E-B4AA-34CD-BCB86BDCF833}"/>
              </a:ext>
            </a:extLst>
          </p:cNvPr>
          <p:cNvSpPr txBox="1">
            <a:spLocks/>
          </p:cNvSpPr>
          <p:nvPr/>
        </p:nvSpPr>
        <p:spPr>
          <a:xfrm>
            <a:off x="7797947" y="2075170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</a:t>
            </a:r>
          </a:p>
        </p:txBody>
      </p:sp>
      <p:pic>
        <p:nvPicPr>
          <p:cNvPr id="5" name="Graphic 4" descr="Thumbs up&#10;">
            <a:extLst>
              <a:ext uri="{FF2B5EF4-FFF2-40B4-BE49-F238E27FC236}">
                <a16:creationId xmlns:a16="http://schemas.microsoft.com/office/drawing/2014/main" id="{DD79DA93-CCE8-F725-2748-C52B3A18C08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06354" y="1742569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21CED94-B1C1-FDA6-0B04-85EFFE603701}"/>
              </a:ext>
            </a:extLst>
          </p:cNvPr>
          <p:cNvSpPr txBox="1">
            <a:spLocks/>
          </p:cNvSpPr>
          <p:nvPr/>
        </p:nvSpPr>
        <p:spPr>
          <a:xfrm>
            <a:off x="7797947" y="3085144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 changes are needed</a:t>
            </a:r>
          </a:p>
        </p:txBody>
      </p:sp>
      <p:pic>
        <p:nvPicPr>
          <p:cNvPr id="10" name="Graphic 9" descr="Thumbs middle">
            <a:extLst>
              <a:ext uri="{FF2B5EF4-FFF2-40B4-BE49-F238E27FC236}">
                <a16:creationId xmlns:a16="http://schemas.microsoft.com/office/drawing/2014/main" id="{CBDC982A-3354-A9DE-F0C0-ECDDB070E17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>
            <a:off x="6479059" y="2904944"/>
            <a:ext cx="914400" cy="9144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F1E4F6-5F40-86CC-0388-FA7EDA96623C}"/>
              </a:ext>
            </a:extLst>
          </p:cNvPr>
          <p:cNvSpPr txBox="1">
            <a:spLocks/>
          </p:cNvSpPr>
          <p:nvPr/>
        </p:nvSpPr>
        <p:spPr>
          <a:xfrm>
            <a:off x="7797947" y="4324176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Graphic 14" descr="Thumbs down">
            <a:extLst>
              <a:ext uri="{FF2B5EF4-FFF2-40B4-BE49-F238E27FC236}">
                <a16:creationId xmlns:a16="http://schemas.microsoft.com/office/drawing/2014/main" id="{0004B587-5AAB-210E-D6DB-90C667C040E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6506354" y="4276233"/>
            <a:ext cx="914400" cy="9144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A0A8858-2297-F8D0-1E08-1724501835C9}"/>
              </a:ext>
            </a:extLst>
          </p:cNvPr>
          <p:cNvSpPr txBox="1">
            <a:spLocks/>
          </p:cNvSpPr>
          <p:nvPr/>
        </p:nvSpPr>
        <p:spPr>
          <a:xfrm>
            <a:off x="7797947" y="5804391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I’m not sure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" name="Graphic 16" descr="Person shrugging">
            <a:extLst>
              <a:ext uri="{FF2B5EF4-FFF2-40B4-BE49-F238E27FC236}">
                <a16:creationId xmlns:a16="http://schemas.microsoft.com/office/drawing/2014/main" id="{9724B6AF-3A57-E184-C5AF-559C38CC230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l="14779" r="12701" b="43551"/>
          <a:stretch>
            <a:fillRect/>
          </a:stretch>
        </p:blipFill>
        <p:spPr>
          <a:xfrm>
            <a:off x="6506354" y="5725511"/>
            <a:ext cx="914400" cy="71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8624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5A9D9-54DF-EC55-AF59-CC01F6E52C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1BD24-7FE7-67F5-5A2A-65256C8A1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601" y="420730"/>
            <a:ext cx="9481483" cy="1331628"/>
          </a:xfrm>
        </p:spPr>
        <p:txBody>
          <a:bodyPr anchor="t">
            <a:normAutofit/>
          </a:bodyPr>
          <a:lstStyle/>
          <a:p>
            <a:r>
              <a:rPr lang="en-US" sz="3800" dirty="0">
                <a:latin typeface="Calibri"/>
                <a:ea typeface="Calibri"/>
                <a:cs typeface="Calibri"/>
              </a:rPr>
              <a:t>Is it respectful to people from many backgrounds and cultures?</a:t>
            </a:r>
            <a:endParaRPr lang="en-US" sz="3800" dirty="0">
              <a:ea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F79FA7-4271-187C-987F-11D4E9B60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913" y="1949116"/>
            <a:ext cx="4982029" cy="401080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457200" indent="-457200"/>
            <a:r>
              <a:rPr lang="en-US" sz="3200" dirty="0">
                <a:latin typeface="Calibri"/>
                <a:ea typeface="Calibri"/>
                <a:cs typeface="Calibri"/>
              </a:rPr>
              <a:t>Would people of all</a:t>
            </a:r>
          </a:p>
          <a:p>
            <a:pPr marL="457200" indent="-457200"/>
            <a:r>
              <a:rPr lang="en-US" sz="3200" dirty="0">
                <a:latin typeface="Calibri"/>
                <a:ea typeface="Calibri"/>
                <a:cs typeface="Calibri"/>
              </a:rPr>
              <a:t>backgrounds feel</a:t>
            </a:r>
          </a:p>
          <a:p>
            <a:pPr marL="457200" indent="-457200"/>
            <a:r>
              <a:rPr lang="en-US" sz="3200" dirty="0">
                <a:latin typeface="Calibri"/>
                <a:ea typeface="Calibri"/>
                <a:cs typeface="Calibri"/>
              </a:rPr>
              <a:t>comfortable</a:t>
            </a:r>
          </a:p>
          <a:p>
            <a:pPr marL="457200" indent="-457200"/>
            <a:r>
              <a:rPr lang="en-US" sz="3200" dirty="0">
                <a:latin typeface="Calibri"/>
                <a:ea typeface="Calibri"/>
                <a:cs typeface="Calibri"/>
              </a:rPr>
              <a:t>using </a:t>
            </a:r>
            <a:r>
              <a:rPr lang="en-US" sz="3200" dirty="0">
                <a:solidFill>
                  <a:srgbClr val="196B24"/>
                </a:solidFill>
                <a:latin typeface="Calibri"/>
                <a:ea typeface="Calibri"/>
                <a:cs typeface="Calibri"/>
              </a:rPr>
              <a:t>[measure]</a:t>
            </a:r>
            <a:r>
              <a:rPr lang="en-US" sz="3200" dirty="0">
                <a:latin typeface="Calibri"/>
                <a:ea typeface="Calibri"/>
                <a:cs typeface="Calibri"/>
              </a:rPr>
              <a:t>?</a:t>
            </a:r>
          </a:p>
          <a:p>
            <a:pPr marL="457200" indent="-457200"/>
            <a:endParaRPr lang="en-US" sz="3200" dirty="0">
              <a:latin typeface="Calibri"/>
              <a:ea typeface="Calibri"/>
              <a:cs typeface="Calibri"/>
            </a:endParaRPr>
          </a:p>
          <a:p>
            <a:pPr marL="457200" indent="-457200"/>
            <a:r>
              <a:rPr lang="en-US" sz="3200" dirty="0">
                <a:latin typeface="Calibri"/>
                <a:ea typeface="Calibri"/>
                <a:cs typeface="Calibri"/>
              </a:rPr>
              <a:t>Would the words and ideas</a:t>
            </a:r>
          </a:p>
          <a:p>
            <a:pPr marL="457200" indent="-457200"/>
            <a:r>
              <a:rPr lang="en-US" sz="3200" dirty="0">
                <a:latin typeface="Calibri"/>
                <a:ea typeface="Calibri"/>
                <a:cs typeface="Calibri"/>
              </a:rPr>
              <a:t>make sense to many types of</a:t>
            </a:r>
          </a:p>
          <a:p>
            <a:pPr marL="457200" indent="-457200"/>
            <a:r>
              <a:rPr lang="en-US" sz="3200" dirty="0">
                <a:latin typeface="Calibri"/>
                <a:ea typeface="Calibri"/>
                <a:cs typeface="Calibri"/>
              </a:rPr>
              <a:t>people?</a:t>
            </a:r>
            <a:endParaRPr lang="en-US" sz="3200" dirty="0"/>
          </a:p>
          <a:p>
            <a:pPr marL="457200" indent="-457200"/>
            <a:endParaRPr lang="en-US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622840D-E1DD-6E99-0E2D-7859B56BA198}"/>
              </a:ext>
            </a:extLst>
          </p:cNvPr>
          <p:cNvSpPr/>
          <p:nvPr/>
        </p:nvSpPr>
        <p:spPr>
          <a:xfrm>
            <a:off x="10462160" y="365125"/>
            <a:ext cx="1459329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/>
              <a:t>Measure icon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112680-A326-3EF0-1F56-4969F92CBE0A}"/>
              </a:ext>
            </a:extLst>
          </p:cNvPr>
          <p:cNvSpPr txBox="1">
            <a:spLocks/>
          </p:cNvSpPr>
          <p:nvPr/>
        </p:nvSpPr>
        <p:spPr>
          <a:xfrm>
            <a:off x="7797947" y="2075170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</a:t>
            </a:r>
          </a:p>
        </p:txBody>
      </p:sp>
      <p:pic>
        <p:nvPicPr>
          <p:cNvPr id="5" name="Graphic 4" descr="Thumbs up&#10;">
            <a:extLst>
              <a:ext uri="{FF2B5EF4-FFF2-40B4-BE49-F238E27FC236}">
                <a16:creationId xmlns:a16="http://schemas.microsoft.com/office/drawing/2014/main" id="{4A3F0867-600A-976E-4AB9-A03C3D25702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06354" y="1742569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098FBE2-D6E7-C8C0-8692-E47A6957C09B}"/>
              </a:ext>
            </a:extLst>
          </p:cNvPr>
          <p:cNvSpPr txBox="1">
            <a:spLocks/>
          </p:cNvSpPr>
          <p:nvPr/>
        </p:nvSpPr>
        <p:spPr>
          <a:xfrm>
            <a:off x="7797947" y="3085144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 changes are needed</a:t>
            </a:r>
          </a:p>
        </p:txBody>
      </p:sp>
      <p:pic>
        <p:nvPicPr>
          <p:cNvPr id="10" name="Graphic 9" descr="Thumbs middle">
            <a:extLst>
              <a:ext uri="{FF2B5EF4-FFF2-40B4-BE49-F238E27FC236}">
                <a16:creationId xmlns:a16="http://schemas.microsoft.com/office/drawing/2014/main" id="{A38AE0E1-288A-87FB-A138-054B5BE73CA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>
            <a:off x="6479059" y="2904944"/>
            <a:ext cx="914400" cy="9144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4DE4406-B837-40B9-4448-7AD09D5856A0}"/>
              </a:ext>
            </a:extLst>
          </p:cNvPr>
          <p:cNvSpPr txBox="1">
            <a:spLocks/>
          </p:cNvSpPr>
          <p:nvPr/>
        </p:nvSpPr>
        <p:spPr>
          <a:xfrm>
            <a:off x="7797947" y="4324176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Graphic 14" descr="Thumbs down">
            <a:extLst>
              <a:ext uri="{FF2B5EF4-FFF2-40B4-BE49-F238E27FC236}">
                <a16:creationId xmlns:a16="http://schemas.microsoft.com/office/drawing/2014/main" id="{D0F0B3EE-28EF-1CC5-284E-EB853624E9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6506354" y="4276233"/>
            <a:ext cx="914400" cy="9144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DF6F814-64DD-8A7F-53FA-8119765178CE}"/>
              </a:ext>
            </a:extLst>
          </p:cNvPr>
          <p:cNvSpPr txBox="1">
            <a:spLocks/>
          </p:cNvSpPr>
          <p:nvPr/>
        </p:nvSpPr>
        <p:spPr>
          <a:xfrm>
            <a:off x="7797947" y="5804391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I’m not sure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" name="Graphic 16" descr="Person shrugging">
            <a:extLst>
              <a:ext uri="{FF2B5EF4-FFF2-40B4-BE49-F238E27FC236}">
                <a16:creationId xmlns:a16="http://schemas.microsoft.com/office/drawing/2014/main" id="{A4A31D02-696D-1E64-FE6F-0DF4A104675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l="14779" r="12701" b="43551"/>
          <a:stretch>
            <a:fillRect/>
          </a:stretch>
        </p:blipFill>
        <p:spPr>
          <a:xfrm>
            <a:off x="6506354" y="5725511"/>
            <a:ext cx="914400" cy="71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261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0CDEE-AD70-0F55-E95F-1844160CC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DFCC6-B54F-E211-63E1-406474094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127" y="146072"/>
            <a:ext cx="10433311" cy="1083720"/>
          </a:xfrm>
        </p:spPr>
        <p:txBody>
          <a:bodyPr>
            <a:normAutofit/>
          </a:bodyPr>
          <a:lstStyle/>
          <a:p>
            <a:r>
              <a:rPr lang="en-US" sz="3800" dirty="0">
                <a:latin typeface="Calibri"/>
                <a:ea typeface="Calibri"/>
                <a:cs typeface="Calibri"/>
              </a:rPr>
              <a:t>Has it been used in research before? </a:t>
            </a:r>
            <a:endParaRPr lang="en-US" sz="3800" dirty="0">
              <a:ea typeface="Calibr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3A07C4-079E-1D73-4199-3D94DB11429D}"/>
              </a:ext>
            </a:extLst>
          </p:cNvPr>
          <p:cNvSpPr/>
          <p:nvPr/>
        </p:nvSpPr>
        <p:spPr>
          <a:xfrm>
            <a:off x="10426535" y="365125"/>
            <a:ext cx="1494955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/>
              <a:t>Measure icon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6F438-E275-6A5E-4346-B876BB3A1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9417"/>
            <a:ext cx="5290960" cy="470025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US" sz="3200" dirty="0">
                <a:latin typeface="Calibri"/>
                <a:ea typeface="Calibri"/>
                <a:cs typeface="Calibri"/>
              </a:rPr>
              <a:t>Have experts checked that</a:t>
            </a:r>
            <a:endParaRPr lang="en-US" sz="3200" dirty="0">
              <a:solidFill>
                <a:srgbClr val="196B24"/>
              </a:solidFill>
              <a:latin typeface="Calibri"/>
              <a:ea typeface="Calibri"/>
              <a:cs typeface="Calibri"/>
            </a:endParaRPr>
          </a:p>
          <a:p>
            <a:pPr marL="457200" indent="-457200"/>
            <a:r>
              <a:rPr lang="en-US" sz="3200" dirty="0">
                <a:solidFill>
                  <a:srgbClr val="196B24"/>
                </a:solidFill>
                <a:latin typeface="Calibri"/>
                <a:ea typeface="Calibri"/>
                <a:cs typeface="Calibri"/>
              </a:rPr>
              <a:t>[measure]</a:t>
            </a:r>
            <a:r>
              <a:rPr lang="en-US" sz="3200" dirty="0">
                <a:latin typeface="Calibri"/>
                <a:ea typeface="Calibri"/>
                <a:cs typeface="Calibri"/>
              </a:rPr>
              <a:t> works well?</a:t>
            </a: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6400E7-9164-21C3-35D1-6E65B280BB30}"/>
              </a:ext>
            </a:extLst>
          </p:cNvPr>
          <p:cNvSpPr txBox="1">
            <a:spLocks/>
          </p:cNvSpPr>
          <p:nvPr/>
        </p:nvSpPr>
        <p:spPr>
          <a:xfrm>
            <a:off x="7797947" y="2075170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</a:t>
            </a:r>
          </a:p>
        </p:txBody>
      </p:sp>
      <p:pic>
        <p:nvPicPr>
          <p:cNvPr id="5" name="Graphic 4" descr="Thumbs up&#10;">
            <a:extLst>
              <a:ext uri="{FF2B5EF4-FFF2-40B4-BE49-F238E27FC236}">
                <a16:creationId xmlns:a16="http://schemas.microsoft.com/office/drawing/2014/main" id="{EB3C51EF-B63E-C96D-BC38-A8AA1E05E1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06354" y="1742569"/>
            <a:ext cx="914400" cy="9144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9FB5CAB-08F3-7C3C-D096-83D7ADE760DD}"/>
              </a:ext>
            </a:extLst>
          </p:cNvPr>
          <p:cNvSpPr txBox="1">
            <a:spLocks/>
          </p:cNvSpPr>
          <p:nvPr/>
        </p:nvSpPr>
        <p:spPr>
          <a:xfrm>
            <a:off x="7797947" y="3261479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" name="Graphic 13" descr="Thumbs down">
            <a:extLst>
              <a:ext uri="{FF2B5EF4-FFF2-40B4-BE49-F238E27FC236}">
                <a16:creationId xmlns:a16="http://schemas.microsoft.com/office/drawing/2014/main" id="{249BFE21-E857-827B-855A-D8A963F138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6506354" y="3213536"/>
            <a:ext cx="914400" cy="9144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1AD42EF-7EF1-11DC-CA9E-4773F1BFA457}"/>
              </a:ext>
            </a:extLst>
          </p:cNvPr>
          <p:cNvSpPr txBox="1">
            <a:spLocks/>
          </p:cNvSpPr>
          <p:nvPr/>
        </p:nvSpPr>
        <p:spPr>
          <a:xfrm>
            <a:off x="7797947" y="4741694"/>
            <a:ext cx="4914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I’m not sure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" name="Graphic 15" descr="Person shrugging">
            <a:extLst>
              <a:ext uri="{FF2B5EF4-FFF2-40B4-BE49-F238E27FC236}">
                <a16:creationId xmlns:a16="http://schemas.microsoft.com/office/drawing/2014/main" id="{642D582D-D810-4007-8B75-C02DBAEBF7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 l="14779" r="12701" b="43551"/>
          <a:stretch>
            <a:fillRect/>
          </a:stretch>
        </p:blipFill>
        <p:spPr>
          <a:xfrm>
            <a:off x="6506354" y="4662814"/>
            <a:ext cx="914400" cy="71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4902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37004-A60A-1A47-66B6-26951A15C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501"/>
            <a:ext cx="10515600" cy="923331"/>
          </a:xfrm>
        </p:spPr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Evidence for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[Name of Measure]</a:t>
            </a:r>
            <a:endParaRPr lang="en-US" dirty="0">
              <a:solidFill>
                <a:schemeClr val="accent6">
                  <a:lumMod val="75000"/>
                </a:schemeClr>
              </a:solidFill>
              <a:ea typeface="Calibri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454E2AC-035B-A9DA-F1CB-CF054EAB10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8301942"/>
              </p:ext>
            </p:extLst>
          </p:nvPr>
        </p:nvGraphicFramePr>
        <p:xfrm>
          <a:off x="933452" y="1922971"/>
          <a:ext cx="10515598" cy="3783964"/>
        </p:xfrm>
        <a:graphic>
          <a:graphicData uri="http://schemas.openxmlformats.org/drawingml/2006/table">
            <a:tbl>
              <a:tblPr firstCol="1" bandRow="1"/>
              <a:tblGrid>
                <a:gridCol w="3034747">
                  <a:extLst>
                    <a:ext uri="{9D8B030D-6E8A-4147-A177-3AD203B41FA5}">
                      <a16:colId xmlns:a16="http://schemas.microsoft.com/office/drawing/2014/main" val="2981644778"/>
                    </a:ext>
                  </a:extLst>
                </a:gridCol>
                <a:gridCol w="7480851">
                  <a:extLst>
                    <a:ext uri="{9D8B030D-6E8A-4147-A177-3AD203B41FA5}">
                      <a16:colId xmlns:a16="http://schemas.microsoft.com/office/drawing/2014/main" val="2842770348"/>
                    </a:ext>
                  </a:extLst>
                </a:gridCol>
              </a:tblGrid>
              <a:tr h="671886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Question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Evidence (Write answers to questions in spaces provided below)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4578516"/>
                  </a:ext>
                </a:extLst>
              </a:tr>
              <a:tr h="671886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How long does it take to do?  ​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7258821"/>
                  </a:ext>
                </a:extLst>
              </a:tr>
              <a:tr h="35858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Who completes it?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7371080"/>
                  </a:ext>
                </a:extLst>
              </a:tr>
              <a:tr h="627529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Has it been tested with adults with IDD?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698698"/>
                  </a:ext>
                </a:extLst>
              </a:tr>
              <a:tr h="1434352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Who were the participants? </a:t>
                      </a:r>
                      <a:r>
                        <a:rPr lang="en-US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[include relevant participant characteristics such as race, age, gender, </a:t>
                      </a:r>
                      <a:r>
                        <a:rPr lang="en-US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etc</a:t>
                      </a:r>
                      <a:r>
                        <a:rPr lang="en-US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0970133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32EF1DDF-5BEB-CD56-6C30-029B2D9A1626}"/>
              </a:ext>
            </a:extLst>
          </p:cNvPr>
          <p:cNvSpPr/>
          <p:nvPr/>
        </p:nvSpPr>
        <p:spPr>
          <a:xfrm>
            <a:off x="10426535" y="365125"/>
            <a:ext cx="1494955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/>
              <a:t>Measure icon</a:t>
            </a:r>
          </a:p>
        </p:txBody>
      </p:sp>
    </p:spTree>
    <p:extLst>
      <p:ext uri="{BB962C8B-B14F-4D97-AF65-F5344CB8AC3E}">
        <p14:creationId xmlns:p14="http://schemas.microsoft.com/office/powerpoint/2010/main" val="2728588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37004-A60A-1A47-66B6-26951A15C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501"/>
            <a:ext cx="10515600" cy="923331"/>
          </a:xfrm>
        </p:spPr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Evidence for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[Name of Measure]</a:t>
            </a:r>
            <a:endParaRPr lang="en-US" dirty="0">
              <a:solidFill>
                <a:schemeClr val="accent6">
                  <a:lumMod val="75000"/>
                </a:schemeClr>
              </a:solidFill>
              <a:ea typeface="Calibri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454E2AC-035B-A9DA-F1CB-CF054EAB10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9423151"/>
              </p:ext>
            </p:extLst>
          </p:nvPr>
        </p:nvGraphicFramePr>
        <p:xfrm>
          <a:off x="838202" y="2607138"/>
          <a:ext cx="10515598" cy="2431588"/>
        </p:xfrm>
        <a:graphic>
          <a:graphicData uri="http://schemas.openxmlformats.org/drawingml/2006/table">
            <a:tbl>
              <a:tblPr firstCol="1" bandRow="1"/>
              <a:tblGrid>
                <a:gridCol w="3034747">
                  <a:extLst>
                    <a:ext uri="{9D8B030D-6E8A-4147-A177-3AD203B41FA5}">
                      <a16:colId xmlns:a16="http://schemas.microsoft.com/office/drawing/2014/main" val="2981644778"/>
                    </a:ext>
                  </a:extLst>
                </a:gridCol>
                <a:gridCol w="7480851">
                  <a:extLst>
                    <a:ext uri="{9D8B030D-6E8A-4147-A177-3AD203B41FA5}">
                      <a16:colId xmlns:a16="http://schemas.microsoft.com/office/drawing/2014/main" val="2842770348"/>
                    </a:ext>
                  </a:extLst>
                </a:gridCol>
              </a:tblGrid>
              <a:tr h="671886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buNone/>
                      </a:pPr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Question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buNone/>
                      </a:pPr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Evidence (Write answers to questions in spaces provided below)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665012"/>
                  </a:ext>
                </a:extLst>
              </a:tr>
              <a:tr h="671886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Does it  give the same answer every time (reliability)?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5969296"/>
                  </a:ext>
                </a:extLst>
              </a:tr>
              <a:tr h="6718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Does it measure what it says it does (validity)?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272257"/>
                  </a:ext>
                </a:extLst>
              </a:tr>
              <a:tr h="415930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[Add </a:t>
                      </a:r>
                      <a:r>
                        <a:rPr lang="en-US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your </a:t>
                      </a:r>
                      <a:r>
                        <a:rPr lang="en-US" b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own category]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001013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B12CD9FB-F145-1C36-8C76-648AA3B02C9B}"/>
              </a:ext>
            </a:extLst>
          </p:cNvPr>
          <p:cNvSpPr/>
          <p:nvPr/>
        </p:nvSpPr>
        <p:spPr>
          <a:xfrm>
            <a:off x="10426535" y="365125"/>
            <a:ext cx="1494955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/>
              <a:t>Measure icon</a:t>
            </a:r>
          </a:p>
        </p:txBody>
      </p:sp>
    </p:spTree>
    <p:extLst>
      <p:ext uri="{BB962C8B-B14F-4D97-AF65-F5344CB8AC3E}">
        <p14:creationId xmlns:p14="http://schemas.microsoft.com/office/powerpoint/2010/main" val="3731715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DAF67-EEC8-0D9C-E6AB-3E47613C3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3697"/>
                </a:solidFill>
              </a:rPr>
              <a:t>Instructions for team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4B370-DFF0-0E22-C3BA-5B74D5B87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en-US" dirty="0">
                <a:solidFill>
                  <a:srgbClr val="003697"/>
                </a:solidFill>
                <a:latin typeface="Calibri"/>
                <a:cs typeface="Calibri"/>
              </a:rPr>
              <a:t>Use these slides to share information about measures and discuss their features. </a:t>
            </a:r>
          </a:p>
          <a:p>
            <a:pPr lvl="1"/>
            <a:r>
              <a:rPr lang="en-US" dirty="0">
                <a:solidFill>
                  <a:srgbClr val="003697"/>
                </a:solidFill>
              </a:rPr>
              <a:t>Customize the slides in any section you see green text</a:t>
            </a:r>
          </a:p>
          <a:p>
            <a:pPr lvl="1"/>
            <a:r>
              <a:rPr lang="en-US" dirty="0">
                <a:solidFill>
                  <a:srgbClr val="003697"/>
                </a:solidFill>
                <a:latin typeface="Calibri"/>
                <a:ea typeface="Calibri"/>
                <a:cs typeface="Calibri"/>
              </a:rPr>
              <a:t>Copy and customize slides 9-16 for as many interventions as you need to review</a:t>
            </a:r>
            <a:endParaRPr lang="en-US" dirty="0">
              <a:solidFill>
                <a:srgbClr val="003697"/>
              </a:solidFill>
              <a:latin typeface="Calibri"/>
              <a:cs typeface="Calibri"/>
            </a:endParaRPr>
          </a:p>
          <a:p>
            <a:endParaRPr lang="en-US" dirty="0">
              <a:solidFill>
                <a:srgbClr val="003697"/>
              </a:solidFill>
            </a:endParaRPr>
          </a:p>
          <a:p>
            <a:r>
              <a:rPr lang="en-US" dirty="0">
                <a:solidFill>
                  <a:srgbClr val="003697"/>
                </a:solidFill>
              </a:rPr>
              <a:t>Use the “evaluating measures worksheet” to document team members’ evaluations of the measures.</a:t>
            </a:r>
          </a:p>
          <a:p>
            <a:pPr lvl="1"/>
            <a:endParaRPr lang="en-US" dirty="0">
              <a:solidFill>
                <a:srgbClr val="003697"/>
              </a:solidFill>
            </a:endParaRPr>
          </a:p>
          <a:p>
            <a:r>
              <a:rPr lang="en-US" dirty="0">
                <a:solidFill>
                  <a:srgbClr val="003697"/>
                </a:solidFill>
                <a:latin typeface="Calibri"/>
                <a:ea typeface="Calibri"/>
                <a:cs typeface="Calibri"/>
              </a:rPr>
              <a:t>Add in any other slides that support your team to think about characteristics of measures that are important to your team.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91462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B511D-C2D7-C92A-A79C-CD536E4A0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Measures we are discussing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5D4D6-2932-9EB0-1960-9AEFC3879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804737"/>
            <a:ext cx="9753600" cy="365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[name the measure(s)]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Provide a representative image of the measure and the construct measured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23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00AC1-46EC-08A2-F1E2-4098091F7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A8FA9A-A767-B191-C5F0-5FCEA5D14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400" y="419671"/>
            <a:ext cx="10515600" cy="2852737"/>
          </a:xfrm>
        </p:spPr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What is a measure?</a:t>
            </a:r>
            <a:endParaRPr lang="en-US" dirty="0">
              <a:solidFill>
                <a:schemeClr val="accent3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9" name="Graphic 8" descr="A checklist with all items checked off. ">
            <a:extLst>
              <a:ext uri="{FF2B5EF4-FFF2-40B4-BE49-F238E27FC236}">
                <a16:creationId xmlns:a16="http://schemas.microsoft.com/office/drawing/2014/main" id="{2D17B155-86F3-B39A-2A4B-F8F0483585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82783" y="3509516"/>
            <a:ext cx="1828800" cy="1828800"/>
          </a:xfrm>
          <a:prstGeom prst="rect">
            <a:avLst/>
          </a:prstGeom>
        </p:spPr>
      </p:pic>
      <p:pic>
        <p:nvPicPr>
          <p:cNvPr id="11" name="Graphic 10" descr="A ruler. ">
            <a:extLst>
              <a:ext uri="{FF2B5EF4-FFF2-40B4-BE49-F238E27FC236}">
                <a16:creationId xmlns:a16="http://schemas.microsoft.com/office/drawing/2014/main" id="{5CDDFE6E-7DF3-F6AE-F82F-7B8CD3EA44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27138" y="3487478"/>
            <a:ext cx="1828800" cy="1828800"/>
          </a:xfrm>
          <a:prstGeom prst="rect">
            <a:avLst/>
          </a:prstGeom>
        </p:spPr>
      </p:pic>
      <p:pic>
        <p:nvPicPr>
          <p:cNvPr id="3" name="Graphic 2" descr="Test tubes.">
            <a:extLst>
              <a:ext uri="{FF2B5EF4-FFF2-40B4-BE49-F238E27FC236}">
                <a16:creationId xmlns:a16="http://schemas.microsoft.com/office/drawing/2014/main" id="{84903612-9316-D3E8-3CAA-864BE80B222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87048" y="3509516"/>
            <a:ext cx="1828800" cy="1828800"/>
          </a:xfrm>
          <a:prstGeom prst="rect">
            <a:avLst/>
          </a:prstGeom>
        </p:spPr>
      </p:pic>
      <p:pic>
        <p:nvPicPr>
          <p:cNvPr id="6" name="Picture 5" descr="A magnifying glass. ">
            <a:extLst>
              <a:ext uri="{FF2B5EF4-FFF2-40B4-BE49-F238E27FC236}">
                <a16:creationId xmlns:a16="http://schemas.microsoft.com/office/drawing/2014/main" id="{6B729273-AD15-E1FA-9FF3-135B64B7E14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85" y="3617314"/>
            <a:ext cx="1645920" cy="16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559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CDA953F-218B-4C22-BCD3-C0C52AFFB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What are Measures?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1EDFB5-D81D-B28A-BF75-3C4490526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0962" y="1356995"/>
            <a:ext cx="10142838" cy="29978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latin typeface="Calibri"/>
                <a:ea typeface="Calibri"/>
                <a:cs typeface="Calibri"/>
              </a:rPr>
              <a:t>Measure: </a:t>
            </a:r>
            <a:r>
              <a:rPr lang="en-US" dirty="0">
                <a:latin typeface="Calibri"/>
                <a:ea typeface="Calibri"/>
                <a:cs typeface="Calibri"/>
              </a:rPr>
              <a:t>A tool or way to collect information to answer a research question. Measures can collect information about how well a new program or medicine works, experiences and opinions people have, etc. </a:t>
            </a:r>
            <a:endParaRPr lang="en-US" dirty="0"/>
          </a:p>
        </p:txBody>
      </p:sp>
      <p:pic>
        <p:nvPicPr>
          <p:cNvPr id="2" name="Graphic 1" descr="A checklist with all items checked off. ">
            <a:extLst>
              <a:ext uri="{FF2B5EF4-FFF2-40B4-BE49-F238E27FC236}">
                <a16:creationId xmlns:a16="http://schemas.microsoft.com/office/drawing/2014/main" id="{B5DAB3E8-08F6-6CED-D4C5-47646262F0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10927" y="4376868"/>
            <a:ext cx="1303526" cy="1303526"/>
          </a:xfrm>
          <a:prstGeom prst="rect">
            <a:avLst/>
          </a:prstGeom>
        </p:spPr>
      </p:pic>
      <p:pic>
        <p:nvPicPr>
          <p:cNvPr id="8" name="Graphic 7" descr="A ruler. ">
            <a:extLst>
              <a:ext uri="{FF2B5EF4-FFF2-40B4-BE49-F238E27FC236}">
                <a16:creationId xmlns:a16="http://schemas.microsoft.com/office/drawing/2014/main" id="{307FCAA3-B006-BE10-370D-600EAC381A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55282" y="4354830"/>
            <a:ext cx="1303526" cy="1303526"/>
          </a:xfrm>
          <a:prstGeom prst="rect">
            <a:avLst/>
          </a:prstGeom>
        </p:spPr>
      </p:pic>
      <p:pic>
        <p:nvPicPr>
          <p:cNvPr id="9" name="Graphic 8" descr="Test tubes.">
            <a:extLst>
              <a:ext uri="{FF2B5EF4-FFF2-40B4-BE49-F238E27FC236}">
                <a16:creationId xmlns:a16="http://schemas.microsoft.com/office/drawing/2014/main" id="{8362C490-5C14-2B5B-7411-12FB25BE058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415192" y="4376868"/>
            <a:ext cx="1303526" cy="1303526"/>
          </a:xfrm>
          <a:prstGeom prst="rect">
            <a:avLst/>
          </a:prstGeom>
        </p:spPr>
      </p:pic>
      <p:pic>
        <p:nvPicPr>
          <p:cNvPr id="10" name="Picture 9" descr="A magnifying glass. ">
            <a:extLst>
              <a:ext uri="{FF2B5EF4-FFF2-40B4-BE49-F238E27FC236}">
                <a16:creationId xmlns:a16="http://schemas.microsoft.com/office/drawing/2014/main" id="{9DEEA64B-5ED7-BC3F-A11D-380010D0B3D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701" y="4432138"/>
            <a:ext cx="1173173" cy="117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058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EBE37-34E1-08B3-12DF-71B499426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57BECF-504B-6F81-F538-D5080F2DE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Examples of Measures</a:t>
            </a:r>
            <a:endParaRPr lang="en-US" dirty="0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D6C6437C-368D-944C-C84B-77998FCF4612}"/>
              </a:ext>
            </a:extLst>
          </p:cNvPr>
          <p:cNvSpPr txBox="1">
            <a:spLocks/>
          </p:cNvSpPr>
          <p:nvPr/>
        </p:nvSpPr>
        <p:spPr>
          <a:xfrm>
            <a:off x="2107358" y="1569203"/>
            <a:ext cx="8534617" cy="9120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300" dirty="0">
                <a:latin typeface="Calibri"/>
                <a:ea typeface="Calibri"/>
                <a:cs typeface="Calibri"/>
              </a:rPr>
              <a:t>A survey that asks people how they felt about a new program </a:t>
            </a:r>
          </a:p>
        </p:txBody>
      </p:sp>
      <p:pic>
        <p:nvPicPr>
          <p:cNvPr id="6" name="Picture 5" descr="A clipboard with a paper that includes a list. A person is in front of the clipboard. ">
            <a:extLst>
              <a:ext uri="{FF2B5EF4-FFF2-40B4-BE49-F238E27FC236}">
                <a16:creationId xmlns:a16="http://schemas.microsoft.com/office/drawing/2014/main" id="{8783FB0C-8DBB-A34C-B6F7-D483C88599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7396" y="1580252"/>
            <a:ext cx="914400" cy="914400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202C7E-252A-A9C9-8E95-A61FB98E2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1796" y="3073604"/>
            <a:ext cx="8534617" cy="124281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300" dirty="0"/>
              <a:t>A checklist someone fills out to say if something happened each week</a:t>
            </a:r>
          </a:p>
        </p:txBody>
      </p:sp>
      <p:pic>
        <p:nvPicPr>
          <p:cNvPr id="7" name="Picture 6" descr="A checklist">
            <a:extLst>
              <a:ext uri="{FF2B5EF4-FFF2-40B4-BE49-F238E27FC236}">
                <a16:creationId xmlns:a16="http://schemas.microsoft.com/office/drawing/2014/main" id="{08EEBD45-4D3C-4235-1C66-547E36946B9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396" y="3066568"/>
            <a:ext cx="914400" cy="914400"/>
          </a:xfrm>
          <a:prstGeom prst="rect">
            <a:avLst/>
          </a:prstGeom>
        </p:spPr>
      </p:pic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773E466C-0A5C-D3B6-A508-C9AD1E20521B}"/>
              </a:ext>
            </a:extLst>
          </p:cNvPr>
          <p:cNvSpPr txBox="1">
            <a:spLocks/>
          </p:cNvSpPr>
          <p:nvPr/>
        </p:nvSpPr>
        <p:spPr>
          <a:xfrm>
            <a:off x="2107358" y="4559920"/>
            <a:ext cx="8534617" cy="13346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ource Sans Pro" panose="020B0503030403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300" dirty="0">
                <a:latin typeface="Calibri"/>
                <a:ea typeface="Calibri"/>
                <a:cs typeface="Calibri"/>
              </a:rPr>
              <a:t>Keeping track of someone’s physical movement in a day</a:t>
            </a:r>
          </a:p>
        </p:txBody>
      </p:sp>
      <p:pic>
        <p:nvPicPr>
          <p:cNvPr id="3" name="Picture 2" descr="A watch with a symbol of a heart and heart signal waves showing on a screen.">
            <a:extLst>
              <a:ext uri="{FF2B5EF4-FFF2-40B4-BE49-F238E27FC236}">
                <a16:creationId xmlns:a16="http://schemas.microsoft.com/office/drawing/2014/main" id="{B49A5391-CE08-2016-03B1-CDE109AC0E9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1308925" y="4559920"/>
            <a:ext cx="912020" cy="91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95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7A0BA-2D2B-EFA3-2252-0F43273E2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CE7C2EB-2824-F769-0C6D-CC89A750C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Measures can </a:t>
            </a:r>
            <a:r>
              <a:rPr lang="en-US">
                <a:latin typeface="Calibri"/>
                <a:ea typeface="Calibri"/>
                <a:cs typeface="Calibri"/>
              </a:rPr>
              <a:t>show what's important</a:t>
            </a:r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54C0771-8793-7599-24A8-6BE4E7D83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0" y="1825625"/>
            <a:ext cx="96393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>
                <a:latin typeface="Calibri"/>
                <a:ea typeface="Calibri"/>
                <a:cs typeface="Calibri"/>
              </a:rPr>
              <a:t>Measures are helpful when they focus on things that matter for the research questions</a:t>
            </a:r>
          </a:p>
          <a:p>
            <a:endParaRPr lang="en-US" sz="3200" dirty="0"/>
          </a:p>
          <a:p>
            <a:r>
              <a:rPr lang="en-US" sz="3200" dirty="0">
                <a:latin typeface="Calibri"/>
                <a:ea typeface="Calibri"/>
                <a:cs typeface="Calibri"/>
              </a:rPr>
              <a:t>A good measure: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>
                <a:latin typeface="Calibri"/>
                <a:ea typeface="Calibri"/>
                <a:cs typeface="Calibri"/>
              </a:rPr>
              <a:t>Gives us accurate scores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>
                <a:latin typeface="Calibri"/>
                <a:ea typeface="Calibri"/>
                <a:cs typeface="Calibri"/>
              </a:rPr>
              <a:t>Measures the thing we want to measure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dirty="0">
                <a:latin typeface="Calibri"/>
                <a:ea typeface="Calibri"/>
                <a:cs typeface="Calibri"/>
              </a:rPr>
              <a:t>Include all parts of the thing we want to measure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dirty="0">
                <a:latin typeface="Calibri"/>
                <a:ea typeface="Calibri"/>
                <a:cs typeface="Calibri"/>
              </a:rPr>
              <a:t>Don’t measure things that we don’t want to measure</a:t>
            </a:r>
          </a:p>
          <a:p>
            <a:pPr marL="914400" lvl="2" indent="0">
              <a:buNone/>
            </a:pPr>
            <a:endParaRPr lang="en-US" dirty="0">
              <a:latin typeface="Calibri"/>
              <a:ea typeface="Calibri"/>
              <a:cs typeface="Calibri"/>
            </a:endParaRPr>
          </a:p>
          <a:p>
            <a:pPr marL="457200" lvl="1" indent="0">
              <a:buNone/>
            </a:pPr>
            <a:endParaRPr lang="en-US" sz="2800" dirty="0"/>
          </a:p>
        </p:txBody>
      </p:sp>
      <p:pic>
        <p:nvPicPr>
          <p:cNvPr id="6" name="Picture 5" descr="A bullseye. ">
            <a:extLst>
              <a:ext uri="{FF2B5EF4-FFF2-40B4-BE49-F238E27FC236}">
                <a16:creationId xmlns:a16="http://schemas.microsoft.com/office/drawing/2014/main" id="{6AC0BFBD-F075-5E48-A190-5E56DE7539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905" y="40012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570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D68D7-BB55-03DE-EAA0-ACF6C1B34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Measures can be harmful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98C22-6F16-9D16-BCE7-EE0A790EB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2426" y="1825625"/>
            <a:ext cx="7511374" cy="101832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3200" dirty="0">
                <a:latin typeface="Calibri"/>
                <a:ea typeface="Calibri"/>
                <a:cs typeface="Calibri"/>
              </a:rPr>
              <a:t>Measures might not fit the person's abilities and make people feel anxious or stressed</a:t>
            </a:r>
          </a:p>
        </p:txBody>
      </p:sp>
      <p:pic>
        <p:nvPicPr>
          <p:cNvPr id="5" name="Picture 4" descr="A sad face.">
            <a:extLst>
              <a:ext uri="{FF2B5EF4-FFF2-40B4-BE49-F238E27FC236}">
                <a16:creationId xmlns:a16="http://schemas.microsoft.com/office/drawing/2014/main" id="{5A00FE08-DE78-E747-7C7A-81F38CFC86B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26"/>
          <a:stretch/>
        </p:blipFill>
        <p:spPr>
          <a:xfrm>
            <a:off x="1500406" y="1222242"/>
            <a:ext cx="1641628" cy="222508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E666675-BACD-9197-EB7C-BABFE465AAF1}"/>
              </a:ext>
            </a:extLst>
          </p:cNvPr>
          <p:cNvSpPr txBox="1"/>
          <p:nvPr/>
        </p:nvSpPr>
        <p:spPr>
          <a:xfrm>
            <a:off x="3842426" y="3962922"/>
            <a:ext cx="764853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Calibri"/>
                <a:ea typeface="Calibri"/>
                <a:cs typeface="Calibri"/>
              </a:rPr>
              <a:t>Measures may disrespect or not consider a person's identity or culture </a:t>
            </a:r>
            <a:endParaRPr lang="en-US" sz="3200" dirty="0"/>
          </a:p>
        </p:txBody>
      </p:sp>
      <p:pic>
        <p:nvPicPr>
          <p:cNvPr id="4" name="Picture 3" descr="A person being left out of a group. ">
            <a:extLst>
              <a:ext uri="{FF2B5EF4-FFF2-40B4-BE49-F238E27FC236}">
                <a16:creationId xmlns:a16="http://schemas.microsoft.com/office/drawing/2014/main" id="{7DBDA307-AE1F-42FB-DF74-6FCF806182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406" y="3680717"/>
            <a:ext cx="1641628" cy="1641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938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F2F27-1B17-1334-9FAB-5496A22B8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Our 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8D438-22A6-345E-2036-F376203E5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9182" y="1825625"/>
            <a:ext cx="889461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Calibri"/>
                <a:ea typeface="Calibri"/>
                <a:cs typeface="Calibri"/>
              </a:rPr>
              <a:t>Pick measures that: </a:t>
            </a:r>
          </a:p>
          <a:p>
            <a:endParaRPr lang="en-US" dirty="0"/>
          </a:p>
          <a:p>
            <a:pPr lvl="1"/>
            <a:r>
              <a:rPr lang="en-US" sz="2800" dirty="0">
                <a:latin typeface="Calibri"/>
                <a:ea typeface="Calibri"/>
                <a:cs typeface="Calibri"/>
              </a:rPr>
              <a:t>Give us the information we need</a:t>
            </a:r>
            <a:endParaRPr lang="en-US" sz="2800" dirty="0"/>
          </a:p>
          <a:p>
            <a:pPr lvl="1"/>
            <a:endParaRPr lang="en-US" sz="2800" dirty="0"/>
          </a:p>
          <a:p>
            <a:pPr lvl="1"/>
            <a:r>
              <a:rPr lang="en-US" sz="2800" dirty="0">
                <a:latin typeface="Calibri"/>
                <a:ea typeface="Calibri"/>
                <a:cs typeface="Calibri"/>
              </a:rPr>
              <a:t>Are respectful </a:t>
            </a:r>
            <a:endParaRPr lang="en-US" sz="2800" dirty="0"/>
          </a:p>
          <a:p>
            <a:pPr marL="457200" lvl="1" indent="0">
              <a:buNone/>
            </a:pPr>
            <a:endParaRPr lang="en-US" sz="2800" dirty="0"/>
          </a:p>
          <a:p>
            <a:pPr lvl="1"/>
            <a:r>
              <a:rPr lang="en-US" sz="2800" dirty="0">
                <a:latin typeface="Calibri"/>
                <a:ea typeface="Calibri"/>
                <a:cs typeface="Calibri"/>
              </a:rPr>
              <a:t>Might be able to work in the real-world</a:t>
            </a:r>
          </a:p>
        </p:txBody>
      </p:sp>
      <p:pic>
        <p:nvPicPr>
          <p:cNvPr id="5" name="Picture 4" descr="A globe and a house.">
            <a:extLst>
              <a:ext uri="{FF2B5EF4-FFF2-40B4-BE49-F238E27FC236}">
                <a16:creationId xmlns:a16="http://schemas.microsoft.com/office/drawing/2014/main" id="{5402719E-03B6-A242-449B-452B773CB1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476131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413313"/>
      </p:ext>
    </p:extLst>
  </p:cSld>
  <p:clrMapOvr>
    <a:masterClrMapping/>
  </p:clrMapOvr>
</p:sld>
</file>

<file path=ppt/theme/theme1.xml><?xml version="1.0" encoding="utf-8"?>
<a:theme xmlns:a="http://schemas.openxmlformats.org/drawingml/2006/main" name="IOD_LeftLogo_Master_2021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t Text Presentation" id="{F540C6AB-68A4-4FD0-9A90-AA8D576F0B0F}" vid="{86A52B29-8545-40D5-85D3-9B55BE94A28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1988</TotalTime>
  <Words>594</Words>
  <Application>Microsoft Office PowerPoint</Application>
  <PresentationFormat>Widescreen</PresentationFormat>
  <Paragraphs>95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Source Sans Pro</vt:lpstr>
      <vt:lpstr>Source Sans Pro Light</vt:lpstr>
      <vt:lpstr>IOD_LeftLogo_Master_2021</vt:lpstr>
      <vt:lpstr>Selecting outcome measures</vt:lpstr>
      <vt:lpstr>Instructions for team leaders</vt:lpstr>
      <vt:lpstr>Measures we are discussing today</vt:lpstr>
      <vt:lpstr>What is a measure?</vt:lpstr>
      <vt:lpstr>What are Measures?</vt:lpstr>
      <vt:lpstr>Examples of Measures</vt:lpstr>
      <vt:lpstr>Measures can show what's important</vt:lpstr>
      <vt:lpstr>Measures can be harmful</vt:lpstr>
      <vt:lpstr>Our goal</vt:lpstr>
      <vt:lpstr>Measure 1: [insert name]</vt:lpstr>
      <vt:lpstr>Does [measure name] measure what we want to measure?</vt:lpstr>
      <vt:lpstr>Does it measure what we want to measure?</vt:lpstr>
      <vt:lpstr>Is it easy for everyone to understand?</vt:lpstr>
      <vt:lpstr>Is it respectful to people from many backgrounds and cultures?</vt:lpstr>
      <vt:lpstr>Has it been used in research before? </vt:lpstr>
      <vt:lpstr>Evidence for [Name of Measure]</vt:lpstr>
      <vt:lpstr>Evidence for [Name of Measure]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Ariel Schwartz</dc:creator>
  <cp:lastModifiedBy>Ariel Schwartz</cp:lastModifiedBy>
  <cp:revision>203</cp:revision>
  <dcterms:created xsi:type="dcterms:W3CDTF">2024-10-31T11:58:41Z</dcterms:created>
  <dcterms:modified xsi:type="dcterms:W3CDTF">2025-12-12T15:13:07Z</dcterms:modified>
</cp:coreProperties>
</file>