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65" r:id="rId4"/>
    <p:sldId id="266" r:id="rId5"/>
    <p:sldId id="282" r:id="rId6"/>
    <p:sldId id="267" r:id="rId7"/>
    <p:sldId id="270" r:id="rId8"/>
    <p:sldId id="280" r:id="rId9"/>
    <p:sldId id="271" r:id="rId10"/>
    <p:sldId id="268" r:id="rId11"/>
    <p:sldId id="259" r:id="rId12"/>
    <p:sldId id="260" r:id="rId13"/>
    <p:sldId id="264" r:id="rId14"/>
    <p:sldId id="274" r:id="rId15"/>
    <p:sldId id="281" r:id="rId16"/>
    <p:sldId id="278" r:id="rId17"/>
    <p:sldId id="283" r:id="rId18"/>
    <p:sldId id="273" r:id="rId19"/>
    <p:sldId id="275" r:id="rId20"/>
    <p:sldId id="276" r:id="rId21"/>
    <p:sldId id="28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61C309-9C7D-9B98-64B7-53F4120D82F4}" name="Katherine E McDonald" initials="KM" userId="S::kemcdona_syr.edu#ext#@wildcatsunh.onmicrosoft.com::d9cef0ff-34a8-4881-92f4-6de467f1941e" providerId="AD"/>
  <p188:author id="{68753D43-DC83-CC93-E6EE-2CF2F5AF19AE}" name="Madison Brodeur" initials="MB" userId="S::mab1120@usnh.edu::11ceedf2-485b-4a9c-9849-f6ddcf7f8b22" providerId="AD"/>
  <p188:author id="{F30FF670-5056-FB13-78D7-3BF612D10E4C}" name="Ariel Schwartz" initials="AS" userId="S::as2501@usnh.edu::95ca4756-bde6-416a-8413-66de2396a50b" providerId="AD"/>
  <p188:author id="{6395A2C6-D2D9-D34E-55EA-26B0E2E1BF9E}" name="Kate Filanoski-Russell" initials="KF" userId="S::klc54@usnh.edu::5879a14f-9eb3-4e75-8352-1b2941159ca7" providerId="AD"/>
  <p188:author id="{D5ACBEFE-AE04-F7B3-9093-02C048A21786}" name="kemcdona@syr.edu" initials="ke" userId="S::urn:spo:guest#kemcdona@syr.edu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2584D8-640F-9046-6397-56A616A93FF7}" v="21" dt="2025-10-25T18:04:26.8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61"/>
    <p:restoredTop sz="94617"/>
  </p:normalViewPr>
  <p:slideViewPr>
    <p:cSldViewPr snapToGrid="0">
      <p:cViewPr varScale="1">
        <p:scale>
          <a:sx n="59" d="100"/>
          <a:sy n="59" d="100"/>
        </p:scale>
        <p:origin x="5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96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8CDD27-9BF7-AC08-3923-EBA3A314FA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94CABA-9692-7C1F-6ABC-6D057774AB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6D0F2-23FD-AB42-AEDA-588268F2033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E5D59-353D-BA07-BE2C-F9168FDDCC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337F5E-EA76-6064-4EC9-44E8AABD7F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E9D32-DF9D-4C4F-88D3-27D420EB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0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86183-B783-45E4-8763-7F597D6BB026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48990-1958-46D4-883E-E4DE1FEF6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45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48990-1958-46D4-883E-E4DE1FEF62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0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bg>
      <p:bgPr>
        <a:pattFill prst="dkUpDiag">
          <a:fgClr>
            <a:srgbClr val="004F9D"/>
          </a:fgClr>
          <a:bgClr>
            <a:srgbClr val="00359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FC5167-FF84-6D49-B71F-AF38F31D82E9}"/>
              </a:ext>
            </a:extLst>
          </p:cNvPr>
          <p:cNvSpPr/>
          <p:nvPr userDrawn="1"/>
        </p:nvSpPr>
        <p:spPr>
          <a:xfrm>
            <a:off x="0" y="3429000"/>
            <a:ext cx="12192000" cy="1593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DD2C4E-54C3-E942-BCE5-08CA139B7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7030" y="3561520"/>
            <a:ext cx="7581406" cy="836898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l">
              <a:lnSpc>
                <a:spcPts val="3920"/>
              </a:lnSpc>
              <a:defRPr sz="4400" b="1" i="0" baseline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96E03-67D4-AB44-A78E-11BF4C75A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07029" y="4440023"/>
            <a:ext cx="7088577" cy="54464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0" i="0" kern="0" spc="0" baseline="0">
                <a:solidFill>
                  <a:srgbClr val="013591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pic>
        <p:nvPicPr>
          <p:cNvPr id="4" name="Picture 3" descr="University of New Hampshire Institute on Disability">
            <a:extLst>
              <a:ext uri="{FF2B5EF4-FFF2-40B4-BE49-F238E27FC236}">
                <a16:creationId xmlns:a16="http://schemas.microsoft.com/office/drawing/2014/main" id="{BD254029-5B11-8FF1-272F-205FF2DF1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668" b="3668"/>
          <a:stretch/>
        </p:blipFill>
        <p:spPr>
          <a:xfrm>
            <a:off x="665811" y="680718"/>
            <a:ext cx="5002812" cy="154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15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Medi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04705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DATA + Pic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76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FT Title with DATA + Pi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rgbClr val="18214F"/>
                </a:solidFill>
              </a:defRPr>
            </a:lvl1pPr>
            <a:lvl2pPr>
              <a:defRPr>
                <a:solidFill>
                  <a:srgbClr val="18214F"/>
                </a:solidFill>
              </a:defRPr>
            </a:lvl2pPr>
            <a:lvl3pPr>
              <a:defRPr>
                <a:solidFill>
                  <a:srgbClr val="18214F"/>
                </a:solidFill>
              </a:defRPr>
            </a:lvl3pPr>
            <a:lvl4pPr>
              <a:defRPr>
                <a:solidFill>
                  <a:srgbClr val="18214F"/>
                </a:solidFill>
              </a:defRPr>
            </a:lvl4pPr>
            <a:lvl5pPr>
              <a:defRPr>
                <a:solidFill>
                  <a:srgbClr val="18214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5638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du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6690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Da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2589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Me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3449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6A03E-646A-4E09-05A6-CA162FE1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D806A-8405-26BF-DDCE-DD32AC837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09FAC-3851-CE7F-37AB-92483F3C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109E07-6A6E-4EF5-8CA9-A33ADF9902E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E8F67-C3E8-473E-48E6-8D131C9D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A77B6-0C09-BB7C-1E61-4C3F6900A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F1F65-B1F2-41BD-BC58-F12A1603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15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AE1FB-508D-14E8-37F9-A283B556B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D6A69-D928-8A41-012C-AF835C106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ED50-A139-63BF-49D4-B8DE3F8DAE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109E07-6A6E-4EF5-8CA9-A33ADF9902E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0292B-95E4-396E-BD86-FD019EC82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0465F-37F6-8BCB-9104-7AED134CC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F1F65-B1F2-41BD-BC58-F12A1603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0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9" y="714886"/>
            <a:ext cx="5967713" cy="3988887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7200" b="1" i="0">
                <a:solidFill>
                  <a:srgbClr val="004F9D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CB7C41-036F-3C46-985A-A2DA08A2D9DF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671793"/>
            <a:ext cx="7141580" cy="31980"/>
          </a:xfrm>
          <a:prstGeom prst="line">
            <a:avLst/>
          </a:prstGeom>
          <a:ln>
            <a:solidFill>
              <a:srgbClr val="004F9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388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</a:extLst>
          </p:cNvPr>
          <p:cNvSpPr/>
          <p:nvPr userDrawn="1"/>
        </p:nvSpPr>
        <p:spPr>
          <a:xfrm>
            <a:off x="1032510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866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2866" y="3691766"/>
            <a:ext cx="2854035" cy="166671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7185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50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6690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1925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r"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616306" y="3691766"/>
            <a:ext cx="2854035" cy="1666717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pic>
        <p:nvPicPr>
          <p:cNvPr id="8" name="Picture 7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705AD30C-C5EC-43C1-A398-903E635F89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6166" b="26581"/>
          <a:stretch/>
        </p:blipFill>
        <p:spPr>
          <a:xfrm>
            <a:off x="131806" y="5978829"/>
            <a:ext cx="733167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33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7A2BA2-B7FF-5149-B98F-44E9F3D7BA2B}"/>
              </a:ext>
            </a:extLst>
          </p:cNvPr>
          <p:cNvSpPr/>
          <p:nvPr userDrawn="1"/>
        </p:nvSpPr>
        <p:spPr>
          <a:xfrm>
            <a:off x="657676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35FF9D-8F55-774F-A2D7-885F4FB1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501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CF51F07-D41C-F145-88D1-66956E300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2718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9" name="Picture 8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366DD6D9-36CF-4C55-AB1C-5608289428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5965" b="26581"/>
          <a:stretch/>
        </p:blipFill>
        <p:spPr>
          <a:xfrm>
            <a:off x="131806" y="5978829"/>
            <a:ext cx="741405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717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A240887-672A-304F-9FA5-1BEF1B2AE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29282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85F05C-984C-D042-AFBB-8851E753CF09}"/>
              </a:ext>
            </a:extLst>
          </p:cNvPr>
          <p:cNvSpPr/>
          <p:nvPr userDrawn="1"/>
        </p:nvSpPr>
        <p:spPr>
          <a:xfrm>
            <a:off x="8491193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F3CEF31-6BBD-F84E-936F-6782D772F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7018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45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 noChangeAspect="1"/>
          </p:cNvSpPr>
          <p:nvPr>
            <p:ph sz="quarter" idx="11"/>
          </p:nvPr>
        </p:nvSpPr>
        <p:spPr>
          <a:xfrm>
            <a:off x="0" y="3858"/>
            <a:ext cx="12166100" cy="685414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E22D2F-C8CF-13BE-83FC-161E55B8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897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9284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Dat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3067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A0E167-3836-0642-BCC3-4535E090A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2900"/>
            <a:ext cx="10515600" cy="864725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6B000-B4CE-5D45-B0F6-37FF6D9B6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1600200"/>
            <a:ext cx="9753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69483-D310-4C47-9384-835ED571A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47E2A7E-8957-394B-836C-16BA372D5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fld id="{F9DACE89-5049-9D42-8713-0737A9D748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E175319D-01D0-408A-A46A-6244B3063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l="15893" t="24175" r="66822" b="26581"/>
          <a:stretch/>
        </p:blipFill>
        <p:spPr>
          <a:xfrm>
            <a:off x="131806" y="5978829"/>
            <a:ext cx="706394" cy="7550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0B2BBC5-644C-2BD8-C3A1-DA9434E6E90D}"/>
              </a:ext>
            </a:extLst>
          </p:cNvPr>
          <p:cNvSpPr txBox="1"/>
          <p:nvPr userDrawn="1"/>
        </p:nvSpPr>
        <p:spPr>
          <a:xfrm>
            <a:off x="838200" y="6228722"/>
            <a:ext cx="4887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13591"/>
                </a:solidFill>
              </a:rPr>
              <a:t>© 2026 University of New Hampshire and Syracuse University. All Rights Reserved. </a:t>
            </a:r>
            <a:br>
              <a:rPr lang="en-US" sz="1000" dirty="0">
                <a:solidFill>
                  <a:srgbClr val="013591"/>
                </a:solidFill>
              </a:rPr>
            </a:br>
            <a:r>
              <a:rPr lang="en-US" sz="1000" dirty="0">
                <a:solidFill>
                  <a:srgbClr val="013591"/>
                </a:solidFill>
              </a:rPr>
              <a:t>iod.unh.edu/equipped-engage</a:t>
            </a:r>
          </a:p>
        </p:txBody>
      </p:sp>
    </p:spTree>
    <p:extLst>
      <p:ext uri="{BB962C8B-B14F-4D97-AF65-F5344CB8AC3E}">
        <p14:creationId xmlns:p14="http://schemas.microsoft.com/office/powerpoint/2010/main" val="135047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Source Sans Pro" panose="020B0503030403020204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svg"/><Relationship Id="rId7" Type="http://schemas.openxmlformats.org/officeDocument/2006/relationships/image" Target="../media/image27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6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Relationship Id="rId9" Type="http://schemas.openxmlformats.org/officeDocument/2006/relationships/image" Target="../media/image29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svg"/><Relationship Id="rId7" Type="http://schemas.openxmlformats.org/officeDocument/2006/relationships/image" Target="../media/image27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6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Relationship Id="rId9" Type="http://schemas.openxmlformats.org/officeDocument/2006/relationships/image" Target="../media/image29.sv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34.png"/><Relationship Id="rId5" Type="http://schemas.openxmlformats.org/officeDocument/2006/relationships/image" Target="../media/image33.svg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7" Type="http://schemas.openxmlformats.org/officeDocument/2006/relationships/image" Target="../media/image29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svg"/><Relationship Id="rId7" Type="http://schemas.openxmlformats.org/officeDocument/2006/relationships/image" Target="../media/image27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6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Relationship Id="rId9" Type="http://schemas.openxmlformats.org/officeDocument/2006/relationships/image" Target="../media/image29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svg"/><Relationship Id="rId7" Type="http://schemas.openxmlformats.org/officeDocument/2006/relationships/image" Target="../media/image27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6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Relationship Id="rId9" Type="http://schemas.openxmlformats.org/officeDocument/2006/relationships/image" Target="../media/image29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7" Type="http://schemas.openxmlformats.org/officeDocument/2006/relationships/image" Target="../media/image29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BAF9B-9FC4-2D2A-9FEE-CCB7C4118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0" y="2996637"/>
            <a:ext cx="12140200" cy="864725"/>
          </a:xfrm>
        </p:spPr>
        <p:txBody>
          <a:bodyPr/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Calibri"/>
                <a:cs typeface="Calibri"/>
              </a:rPr>
              <a:t>Selecting interventions</a:t>
            </a:r>
          </a:p>
        </p:txBody>
      </p:sp>
    </p:spTree>
    <p:extLst>
      <p:ext uri="{BB962C8B-B14F-4D97-AF65-F5344CB8AC3E}">
        <p14:creationId xmlns:p14="http://schemas.microsoft.com/office/powerpoint/2010/main" val="4034430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2F27-1B17-1334-9FAB-5496A22B8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8D438-22A6-345E-2036-F376203E5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82" y="1825625"/>
            <a:ext cx="889461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cs typeface="Calibri"/>
              </a:rPr>
              <a:t>Pick interventions that: </a:t>
            </a:r>
          </a:p>
          <a:p>
            <a:endParaRPr lang="en-US" dirty="0"/>
          </a:p>
          <a:p>
            <a:pPr lvl="1"/>
            <a:r>
              <a:rPr lang="en-US" sz="2800" dirty="0">
                <a:latin typeface="Calibri"/>
                <a:cs typeface="Calibri"/>
              </a:rPr>
              <a:t>Help people with things that are important to them</a:t>
            </a:r>
            <a:endParaRPr lang="en-US" sz="2800" dirty="0"/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Are respectful 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Might be able to work in the real-world</a:t>
            </a:r>
          </a:p>
        </p:txBody>
      </p:sp>
      <p:pic>
        <p:nvPicPr>
          <p:cNvPr id="5" name="Picture 4" descr="A globe and a house.">
            <a:extLst>
              <a:ext uri="{FF2B5EF4-FFF2-40B4-BE49-F238E27FC236}">
                <a16:creationId xmlns:a16="http://schemas.microsoft.com/office/drawing/2014/main" id="{5402719E-03B6-A242-449B-452B773CB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782" y="476725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413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76CB80-CA13-4FC3-3C79-312297225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cs typeface="Calibri"/>
              </a:rPr>
              <a:t>Intervention 1: </a:t>
            </a:r>
            <a:r>
              <a:rPr lang="en-US">
                <a:solidFill>
                  <a:schemeClr val="accent3"/>
                </a:solidFill>
                <a:latin typeface="Calibri"/>
                <a:cs typeface="Calibri"/>
              </a:rPr>
              <a:t>[insert name]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680A78-E60F-1DBB-E1D8-E679865A534B}"/>
              </a:ext>
            </a:extLst>
          </p:cNvPr>
          <p:cNvSpPr/>
          <p:nvPr/>
        </p:nvSpPr>
        <p:spPr>
          <a:xfrm>
            <a:off x="7981244" y="451556"/>
            <a:ext cx="3974536" cy="25202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en-US" b="1" dirty="0">
                <a:solidFill>
                  <a:schemeClr val="bg1"/>
                </a:solidFill>
              </a:rPr>
              <a:t>Intervention icon</a:t>
            </a:r>
            <a:endParaRPr lang="en-US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</a:rPr>
              <a:t>[use this to help people remember what you are talking about if talking about multiple interventions]</a:t>
            </a:r>
          </a:p>
        </p:txBody>
      </p:sp>
    </p:spTree>
    <p:extLst>
      <p:ext uri="{BB962C8B-B14F-4D97-AF65-F5344CB8AC3E}">
        <p14:creationId xmlns:p14="http://schemas.microsoft.com/office/powerpoint/2010/main" val="827122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D0526E-33A0-04F1-62D2-03EA1467E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53600" cy="1359853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What is the goal of [</a:t>
            </a:r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name of intervention</a:t>
            </a:r>
            <a:r>
              <a:rPr lang="en-US" dirty="0">
                <a:latin typeface="Calibri"/>
                <a:ea typeface="Calibri"/>
                <a:cs typeface="Calibri"/>
              </a:rPr>
              <a:t>]?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58A585-175A-2AB5-DFBA-54B60FABCBBA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5AA13B-1CCE-8180-3B06-870B4C57D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078182"/>
            <a:ext cx="9753600" cy="3408218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[Explain the goal of the intervention]</a:t>
            </a:r>
          </a:p>
        </p:txBody>
      </p:sp>
    </p:spTree>
    <p:extLst>
      <p:ext uri="{BB962C8B-B14F-4D97-AF65-F5344CB8AC3E}">
        <p14:creationId xmlns:p14="http://schemas.microsoft.com/office/powerpoint/2010/main" val="3097875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AB723-6C61-630F-AF5D-85EABC82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53588" cy="1325563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Is 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[name of intervention] 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related to what we want to learn about?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76352A-1A43-A543-4DBB-8CFCA26A3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9AF8AA-C15A-1080-FDEA-37AA0166FA0C}"/>
              </a:ext>
            </a:extLst>
          </p:cNvPr>
          <p:cNvSpPr txBox="1">
            <a:spLocks/>
          </p:cNvSpPr>
          <p:nvPr/>
        </p:nvSpPr>
        <p:spPr>
          <a:xfrm>
            <a:off x="6957688" y="2037569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4" name="Graphic 3" descr="Thumbs up&#10;">
            <a:extLst>
              <a:ext uri="{FF2B5EF4-FFF2-40B4-BE49-F238E27FC236}">
                <a16:creationId xmlns:a16="http://schemas.microsoft.com/office/drawing/2014/main" id="{ECC1EA5C-7D04-3023-0CD8-0DC7F91B3D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6095" y="1704968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1CE32A-ED57-2B16-5734-8E858C2E2CA9}"/>
              </a:ext>
            </a:extLst>
          </p:cNvPr>
          <p:cNvSpPr txBox="1">
            <a:spLocks/>
          </p:cNvSpPr>
          <p:nvPr/>
        </p:nvSpPr>
        <p:spPr>
          <a:xfrm>
            <a:off x="6957688" y="3047543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</a:t>
            </a:r>
          </a:p>
        </p:txBody>
      </p:sp>
      <p:pic>
        <p:nvPicPr>
          <p:cNvPr id="5" name="Graphic 4" descr="Thumbs middle">
            <a:extLst>
              <a:ext uri="{FF2B5EF4-FFF2-40B4-BE49-F238E27FC236}">
                <a16:creationId xmlns:a16="http://schemas.microsoft.com/office/drawing/2014/main" id="{2822A555-F9C8-B75B-4D18-AE2BFBFAB5C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5638800" y="2867343"/>
            <a:ext cx="9144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F48376-BFB5-D817-5F0F-B810743E097B}"/>
              </a:ext>
            </a:extLst>
          </p:cNvPr>
          <p:cNvSpPr txBox="1">
            <a:spLocks/>
          </p:cNvSpPr>
          <p:nvPr/>
        </p:nvSpPr>
        <p:spPr>
          <a:xfrm>
            <a:off x="6957688" y="4286575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Graphic 5" descr="Thumbs down">
            <a:extLst>
              <a:ext uri="{FF2B5EF4-FFF2-40B4-BE49-F238E27FC236}">
                <a16:creationId xmlns:a16="http://schemas.microsoft.com/office/drawing/2014/main" id="{836FD3CE-2656-AD87-C11A-F4C712F8CD4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5666095" y="4238632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EBE28F4-8DE4-AD80-D238-5C1082BA80C4}"/>
              </a:ext>
            </a:extLst>
          </p:cNvPr>
          <p:cNvSpPr txBox="1">
            <a:spLocks/>
          </p:cNvSpPr>
          <p:nvPr/>
        </p:nvSpPr>
        <p:spPr>
          <a:xfrm>
            <a:off x="6957688" y="576679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Graphic 7" descr="Person shrugging">
            <a:extLst>
              <a:ext uri="{FF2B5EF4-FFF2-40B4-BE49-F238E27FC236}">
                <a16:creationId xmlns:a16="http://schemas.microsoft.com/office/drawing/2014/main" id="{6AF0A571-8E1B-D21D-91FF-6A80DDC4FCE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5666095" y="5687910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62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CDEE-AD70-0F55-E95F-1844160C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FCC6-B54F-E211-63E1-406474094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cs typeface="Calibri"/>
              </a:rPr>
              <a:t>Does it work?</a:t>
            </a: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85C2F2-A69C-8E50-BDDB-BAB492558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0" y="291459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Intervention 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F438-E275-6A5E-4346-B876BB3A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6266"/>
            <a:ext cx="4122417" cy="468340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latin typeface="Calibri"/>
                <a:cs typeface="Calibri"/>
              </a:rPr>
              <a:t>Does </a:t>
            </a:r>
            <a:r>
              <a:rPr lang="en-US" dirty="0">
                <a:solidFill>
                  <a:schemeClr val="accent3"/>
                </a:solidFill>
                <a:latin typeface="Calibri"/>
                <a:cs typeface="Calibri"/>
              </a:rPr>
              <a:t>[intervention] </a:t>
            </a:r>
            <a:r>
              <a:rPr lang="en-US" dirty="0">
                <a:latin typeface="Calibri"/>
                <a:cs typeface="Calibri"/>
              </a:rPr>
              <a:t>help people with disabilities? </a:t>
            </a:r>
          </a:p>
          <a:p>
            <a:endParaRPr lang="en-US" dirty="0"/>
          </a:p>
          <a:p>
            <a:r>
              <a:rPr lang="en-US" dirty="0">
                <a:latin typeface="Calibri"/>
                <a:cs typeface="Calibri"/>
              </a:rPr>
              <a:t>Does </a:t>
            </a:r>
            <a:r>
              <a:rPr lang="en-US" dirty="0">
                <a:solidFill>
                  <a:srgbClr val="196B24"/>
                </a:solidFill>
                <a:latin typeface="Calibri"/>
                <a:cs typeface="Calibri"/>
              </a:rPr>
              <a:t>[intervention]</a:t>
            </a:r>
            <a:r>
              <a:rPr lang="en-US" dirty="0">
                <a:latin typeface="Calibri"/>
                <a:cs typeface="Calibri"/>
              </a:rPr>
              <a:t> work well for people with disabilities from different backgrounds?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BC979B-A005-9B01-EC79-08FA5AC2F99A}"/>
              </a:ext>
            </a:extLst>
          </p:cNvPr>
          <p:cNvSpPr txBox="1">
            <a:spLocks/>
          </p:cNvSpPr>
          <p:nvPr/>
        </p:nvSpPr>
        <p:spPr>
          <a:xfrm>
            <a:off x="6957688" y="2037569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9" name="Graphic 8" descr="Thumbs up&#10;">
            <a:extLst>
              <a:ext uri="{FF2B5EF4-FFF2-40B4-BE49-F238E27FC236}">
                <a16:creationId xmlns:a16="http://schemas.microsoft.com/office/drawing/2014/main" id="{5A9A42CB-D9F5-E735-0311-136A566785E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6095" y="1704968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92491F-4BC9-16CF-3B54-4342F0C42654}"/>
              </a:ext>
            </a:extLst>
          </p:cNvPr>
          <p:cNvSpPr txBox="1">
            <a:spLocks/>
          </p:cNvSpPr>
          <p:nvPr/>
        </p:nvSpPr>
        <p:spPr>
          <a:xfrm>
            <a:off x="6957688" y="3047543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</a:t>
            </a:r>
          </a:p>
        </p:txBody>
      </p:sp>
      <p:pic>
        <p:nvPicPr>
          <p:cNvPr id="13" name="Graphic 12" descr="Thumbs middle">
            <a:extLst>
              <a:ext uri="{FF2B5EF4-FFF2-40B4-BE49-F238E27FC236}">
                <a16:creationId xmlns:a16="http://schemas.microsoft.com/office/drawing/2014/main" id="{49B65C6B-E983-EE1F-5BF6-34690A4E1B9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5638800" y="2867343"/>
            <a:ext cx="914400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C18B92A-F771-44D3-1A82-69980B4D70BA}"/>
              </a:ext>
            </a:extLst>
          </p:cNvPr>
          <p:cNvSpPr txBox="1">
            <a:spLocks/>
          </p:cNvSpPr>
          <p:nvPr/>
        </p:nvSpPr>
        <p:spPr>
          <a:xfrm>
            <a:off x="6957688" y="4286575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Graphic 14" descr="Thumbs down">
            <a:extLst>
              <a:ext uri="{FF2B5EF4-FFF2-40B4-BE49-F238E27FC236}">
                <a16:creationId xmlns:a16="http://schemas.microsoft.com/office/drawing/2014/main" id="{C68669DD-A13F-CFC8-F404-806ADCD85BE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5666095" y="4238632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B3AC957-93F4-0A0B-573B-2A35B356FFA3}"/>
              </a:ext>
            </a:extLst>
          </p:cNvPr>
          <p:cNvSpPr txBox="1">
            <a:spLocks/>
          </p:cNvSpPr>
          <p:nvPr/>
        </p:nvSpPr>
        <p:spPr>
          <a:xfrm>
            <a:off x="6957688" y="576679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Graphic 16" descr="Person shrugging">
            <a:extLst>
              <a:ext uri="{FF2B5EF4-FFF2-40B4-BE49-F238E27FC236}">
                <a16:creationId xmlns:a16="http://schemas.microsoft.com/office/drawing/2014/main" id="{78E98EC2-A9D0-9A89-6C8E-B70D6390DA2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5666095" y="5687910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985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37004-A60A-1A47-66B6-26951A15C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33374"/>
            <a:ext cx="10515600" cy="999864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Evidence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[Name of Intervention]</a:t>
            </a:r>
            <a:endParaRPr lang="en-US" dirty="0">
              <a:ea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96909D-02CD-7C24-C223-5BBC0D5E1D6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0668000" y="291459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dirty="0"/>
              <a:t>Intervention icon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54E2AC-035B-A9DA-F1CB-CF054EAB10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297845"/>
              </p:ext>
            </p:extLst>
          </p:nvPr>
        </p:nvGraphicFramePr>
        <p:xfrm>
          <a:off x="838202" y="1603022"/>
          <a:ext cx="10515598" cy="4334933"/>
        </p:xfrm>
        <a:graphic>
          <a:graphicData uri="http://schemas.openxmlformats.org/drawingml/2006/table">
            <a:tbl>
              <a:tblPr firstRow="1" firstCol="1" bandRow="1"/>
              <a:tblGrid>
                <a:gridCol w="3034747">
                  <a:extLst>
                    <a:ext uri="{9D8B030D-6E8A-4147-A177-3AD203B41FA5}">
                      <a16:colId xmlns:a16="http://schemas.microsoft.com/office/drawing/2014/main" val="2981644778"/>
                    </a:ext>
                  </a:extLst>
                </a:gridCol>
                <a:gridCol w="7480851">
                  <a:extLst>
                    <a:ext uri="{9D8B030D-6E8A-4147-A177-3AD203B41FA5}">
                      <a16:colId xmlns:a16="http://schemas.microsoft.com/office/drawing/2014/main" val="2842770348"/>
                    </a:ext>
                  </a:extLst>
                </a:gridCol>
              </a:tblGrid>
              <a:tr h="47546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Evidence (Write answers to questions in spaces provided below)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82349"/>
                  </a:ext>
                </a:extLst>
              </a:tr>
              <a:tr h="69125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What happens in the intervention?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258821"/>
                  </a:ext>
                </a:extLst>
              </a:tr>
              <a:tr h="75930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Has it been tested with adults with IDD?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98698"/>
                  </a:ext>
                </a:extLst>
              </a:tr>
              <a:tr h="1283764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Who were the participants? </a:t>
                      </a:r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[include relevant participant characteristics such as race, age, gender, </a:t>
                      </a:r>
                      <a:r>
                        <a:rPr lang="en-US" b="1" dirty="0" err="1">
                          <a:solidFill>
                            <a:schemeClr val="accent3"/>
                          </a:solidFill>
                        </a:rPr>
                        <a:t>etc</a:t>
                      </a:r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]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970133"/>
                  </a:ext>
                </a:extLst>
              </a:tr>
              <a:tr h="69125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Have people done this in the real world?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969296"/>
                  </a:ext>
                </a:extLst>
              </a:tr>
              <a:tr h="43388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Add your own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001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588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43C47-9F91-6335-0D77-FB80242F4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947B63-08D5-64A5-74A8-FC1BAACEF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266140" cy="1325563"/>
          </a:xfrm>
        </p:spPr>
        <p:txBody>
          <a:bodyPr/>
          <a:lstStyle/>
          <a:p>
            <a:r>
              <a:rPr lang="en-US">
                <a:latin typeface="Calibri"/>
                <a:cs typeface="Calibri"/>
              </a:rPr>
              <a:t>Does it make sure no person or groups are hurt?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A04C14-B45A-ADFE-9186-725469E2DDF3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grpSp>
        <p:nvGrpSpPr>
          <p:cNvPr id="10" name="Group 9" descr="A person frowning with cuts and scratches on their chest and a sad face inside an &quot;X&quot;.">
            <a:extLst>
              <a:ext uri="{FF2B5EF4-FFF2-40B4-BE49-F238E27FC236}">
                <a16:creationId xmlns:a16="http://schemas.microsoft.com/office/drawing/2014/main" id="{357A45DF-C97E-71F6-11C7-A30513B381C1}"/>
              </a:ext>
            </a:extLst>
          </p:cNvPr>
          <p:cNvGrpSpPr/>
          <p:nvPr/>
        </p:nvGrpSpPr>
        <p:grpSpPr>
          <a:xfrm>
            <a:off x="523256" y="1902760"/>
            <a:ext cx="1454134" cy="1325563"/>
            <a:chOff x="523256" y="1902760"/>
            <a:chExt cx="1454134" cy="1325563"/>
          </a:xfrm>
        </p:grpSpPr>
        <p:pic>
          <p:nvPicPr>
            <p:cNvPr id="2" name="Picture 1" descr="Outline of a body with scratches next to a person frowning. ">
              <a:extLst>
                <a:ext uri="{FF2B5EF4-FFF2-40B4-BE49-F238E27FC236}">
                  <a16:creationId xmlns:a16="http://schemas.microsoft.com/office/drawing/2014/main" id="{58641A85-8989-7F7E-72DE-BFCA279EBE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0"/>
            <a:stretch/>
          </p:blipFill>
          <p:spPr bwMode="auto">
            <a:xfrm>
              <a:off x="626817" y="2141537"/>
              <a:ext cx="1350573" cy="91263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3" name="&quot;Not Allowed&quot; Symbol 2">
              <a:extLst>
                <a:ext uri="{FF2B5EF4-FFF2-40B4-BE49-F238E27FC236}">
                  <a16:creationId xmlns:a16="http://schemas.microsoft.com/office/drawing/2014/main" id="{ACC8CA9A-B29F-C776-612E-05207DEC5425}"/>
                </a:ext>
              </a:extLst>
            </p:cNvPr>
            <p:cNvSpPr/>
            <p:nvPr/>
          </p:nvSpPr>
          <p:spPr>
            <a:xfrm>
              <a:off x="523256" y="1902760"/>
              <a:ext cx="1454134" cy="1325563"/>
            </a:xfrm>
            <a:prstGeom prst="noSmoking">
              <a:avLst>
                <a:gd name="adj" fmla="val 0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C2A28C-FE78-2ABC-848F-0205B625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1730" y="2141536"/>
            <a:ext cx="8942070" cy="310624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>
                <a:latin typeface="Calibri"/>
                <a:cs typeface="Calibri"/>
              </a:rPr>
              <a:t>We want to pick an intervention that doesn’t hurt people or groups. </a:t>
            </a:r>
          </a:p>
          <a:p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Sometimes interventions help some groups, but hurt others.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For example, we don’t want an intervention that can hurt women or can hurt people who don’t speak English.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endParaRPr lang="en-US" dirty="0">
              <a:latin typeface="Calibri"/>
              <a:cs typeface="Calibri"/>
            </a:endParaRPr>
          </a:p>
        </p:txBody>
      </p:sp>
      <p:grpSp>
        <p:nvGrpSpPr>
          <p:cNvPr id="12" name="Group 11" descr="Group of people with check mark">
            <a:extLst>
              <a:ext uri="{FF2B5EF4-FFF2-40B4-BE49-F238E27FC236}">
                <a16:creationId xmlns:a16="http://schemas.microsoft.com/office/drawing/2014/main" id="{F5E68245-0E1D-6A0F-067B-ADD9939695D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4099430" y="5247780"/>
            <a:ext cx="1866430" cy="1338587"/>
            <a:chOff x="4099430" y="5247780"/>
            <a:chExt cx="1866430" cy="1338587"/>
          </a:xfrm>
        </p:grpSpPr>
        <p:pic>
          <p:nvPicPr>
            <p:cNvPr id="8" name="Picture 7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C0B6FADD-AB85-5E54-B880-38C1594C21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73800" y="5394307"/>
              <a:ext cx="1192060" cy="1192060"/>
            </a:xfrm>
            <a:prstGeom prst="rect">
              <a:avLst/>
            </a:prstGeom>
          </p:spPr>
        </p:pic>
        <p:pic>
          <p:nvPicPr>
            <p:cNvPr id="13" name="Graphic 12" descr="Checkmark with solid fill">
              <a:extLst>
                <a:ext uri="{FF2B5EF4-FFF2-40B4-BE49-F238E27FC236}">
                  <a16:creationId xmlns:a16="http://schemas.microsoft.com/office/drawing/2014/main" id="{BF779908-430B-5AAC-8745-75758E38F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99430" y="5247780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Group 13" descr="Group of people with X mark">
            <a:extLst>
              <a:ext uri="{FF2B5EF4-FFF2-40B4-BE49-F238E27FC236}">
                <a16:creationId xmlns:a16="http://schemas.microsoft.com/office/drawing/2014/main" id="{C196D399-B34A-D0AE-6B8F-EA8F29C9AE6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6934802" y="5247780"/>
            <a:ext cx="2089680" cy="1418345"/>
            <a:chOff x="6934802" y="5247780"/>
            <a:chExt cx="2089680" cy="1418345"/>
          </a:xfrm>
        </p:grpSpPr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185DB77A-32AA-908D-B3BE-E93F9311AC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32422" y="5474065"/>
              <a:ext cx="1192060" cy="1192060"/>
            </a:xfrm>
            <a:prstGeom prst="rect">
              <a:avLst/>
            </a:prstGeom>
          </p:spPr>
        </p:pic>
        <p:pic>
          <p:nvPicPr>
            <p:cNvPr id="11" name="Graphic 10" descr="Close with solid fill">
              <a:extLst>
                <a:ext uri="{FF2B5EF4-FFF2-40B4-BE49-F238E27FC236}">
                  <a16:creationId xmlns:a16="http://schemas.microsoft.com/office/drawing/2014/main" id="{2552ABCA-E3FD-7079-253B-17833F6E0EC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934802" y="524778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30756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63F88-D256-3D83-ED97-9EBEE567F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C19F75-713C-F041-D3E7-3511B4A01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073"/>
            <a:ext cx="9656618" cy="1350905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What does research say about if [</a:t>
            </a:r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name of intervention</a:t>
            </a:r>
            <a:r>
              <a:rPr lang="en-US" dirty="0">
                <a:latin typeface="Calibri"/>
                <a:ea typeface="Calibri"/>
                <a:cs typeface="Calibri"/>
              </a:rPr>
              <a:t>] hurts or helps people?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233103-18E2-70F0-16D2-2FE87D58F8A6}"/>
              </a:ext>
            </a:extLst>
          </p:cNvPr>
          <p:cNvSpPr/>
          <p:nvPr/>
        </p:nvSpPr>
        <p:spPr>
          <a:xfrm>
            <a:off x="10667998" y="27997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Intervention icon</a:t>
            </a:r>
          </a:p>
        </p:txBody>
      </p:sp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4BB6545C-04CA-9E16-BD67-1D7A2AF3EA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78367"/>
              </p:ext>
            </p:extLst>
          </p:nvPr>
        </p:nvGraphicFramePr>
        <p:xfrm>
          <a:off x="838200" y="2356913"/>
          <a:ext cx="10515598" cy="3661843"/>
        </p:xfrm>
        <a:graphic>
          <a:graphicData uri="http://schemas.openxmlformats.org/drawingml/2006/table">
            <a:tbl>
              <a:tblPr firstCol="1" bandRow="1"/>
              <a:tblGrid>
                <a:gridCol w="3034747">
                  <a:extLst>
                    <a:ext uri="{9D8B030D-6E8A-4147-A177-3AD203B41FA5}">
                      <a16:colId xmlns:a16="http://schemas.microsoft.com/office/drawing/2014/main" val="2981644778"/>
                    </a:ext>
                  </a:extLst>
                </a:gridCol>
                <a:gridCol w="7480851">
                  <a:extLst>
                    <a:ext uri="{9D8B030D-6E8A-4147-A177-3AD203B41FA5}">
                      <a16:colId xmlns:a16="http://schemas.microsoft.com/office/drawing/2014/main" val="2842770348"/>
                    </a:ext>
                  </a:extLst>
                </a:gridCol>
              </a:tblGrid>
              <a:tr h="461443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Write answers to questions in spaces provided below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896157"/>
                  </a:ext>
                </a:extLst>
              </a:tr>
              <a:tr h="7030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u="none" strike="noStrike" noProof="0" dirty="0">
                          <a:solidFill>
                            <a:srgbClr val="000000"/>
                          </a:solidFill>
                        </a:rPr>
                        <a:t>Is there </a:t>
                      </a:r>
                      <a:r>
                        <a:rPr lang="en-US" sz="2400" b="1" u="none" strike="noStrike" noProof="0" dirty="0">
                          <a:solidFill>
                            <a:schemeClr val="tx1"/>
                          </a:solidFill>
                        </a:rPr>
                        <a:t>evidence that the intervention helps people?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988044"/>
                  </a:ext>
                </a:extLst>
              </a:tr>
              <a:tr h="703086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Is there evidence that the intervention hurts people?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98698"/>
                  </a:ext>
                </a:extLst>
              </a:tr>
              <a:tr h="401763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accent3"/>
                          </a:solidFill>
                        </a:rPr>
                        <a:t>Add your own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001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692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25C74-9D68-27CF-D201-FAF54921F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ED7F3-2236-1942-EB05-4941CBFB4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624204" cy="1325563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Does it hurt people or groups of people?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D637D0-BA89-709D-2A0C-D381D3AD81B6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E9635-849E-8030-8574-6C47DD522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05400"/>
            <a:ext cx="6362069" cy="450669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Are there</a:t>
            </a:r>
            <a:r>
              <a:rPr lang="en-US" sz="2400" dirty="0">
                <a:solidFill>
                  <a:srgbClr val="000000"/>
                </a:solidFill>
                <a:latin typeface="Source Sans Pro"/>
                <a:ea typeface="Source Sans Pro"/>
                <a:cs typeface="Calibri"/>
              </a:rPr>
              <a:t> any examples of </a:t>
            </a:r>
            <a:r>
              <a:rPr lang="en-US" sz="2400" dirty="0">
                <a:solidFill>
                  <a:schemeClr val="accent3"/>
                </a:solidFill>
                <a:latin typeface="Source Sans Pro"/>
                <a:ea typeface="Source Sans Pro"/>
                <a:cs typeface="Calibri"/>
              </a:rPr>
              <a:t>[intervention] 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hurting someone</a:t>
            </a:r>
            <a:r>
              <a:rPr lang="en-US" sz="2400" dirty="0">
                <a:solidFill>
                  <a:srgbClr val="FF0000"/>
                </a:solidFill>
                <a:latin typeface="Source Sans Pro"/>
                <a:ea typeface="Source Sans Pro"/>
                <a:cs typeface="Calibri"/>
              </a:rPr>
              <a:t> 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or some groups?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400" dirty="0">
                <a:latin typeface="Source Sans Pro"/>
                <a:ea typeface="Source Sans Pro"/>
                <a:cs typeface="Calibri"/>
              </a:rPr>
              <a:t>How did it hurt them?</a:t>
            </a:r>
          </a:p>
          <a:p>
            <a:endParaRPr lang="en-US" sz="2400" dirty="0">
              <a:ea typeface="Source Sans Pro"/>
            </a:endParaRPr>
          </a:p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Does </a:t>
            </a:r>
            <a:r>
              <a:rPr lang="en-US" sz="2400" dirty="0">
                <a:solidFill>
                  <a:schemeClr val="accent3"/>
                </a:solidFill>
                <a:latin typeface="Source Sans Pro"/>
                <a:ea typeface="Source Sans Pro"/>
                <a:cs typeface="Calibri"/>
              </a:rPr>
              <a:t>[intervention] 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try to change people with disabilities in a way they do not want?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400" dirty="0">
                <a:latin typeface="Source Sans Pro"/>
                <a:ea typeface="Source Sans Pro"/>
                <a:cs typeface="Calibri"/>
              </a:rPr>
              <a:t>Do we think it is ableist?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400" dirty="0">
                <a:latin typeface="Source Sans Pro"/>
                <a:ea typeface="Source Sans Pro"/>
                <a:cs typeface="Calibri"/>
              </a:rPr>
              <a:t>Does it try to make people act like they don’t have a disability?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8AEEFC-525F-D741-6B5B-FDA2F36A226A}"/>
              </a:ext>
            </a:extLst>
          </p:cNvPr>
          <p:cNvSpPr txBox="1">
            <a:spLocks/>
          </p:cNvSpPr>
          <p:nvPr/>
        </p:nvSpPr>
        <p:spPr>
          <a:xfrm>
            <a:off x="8923645" y="2496698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9" name="Graphic 8" descr="Thumbs up&#10;">
            <a:extLst>
              <a:ext uri="{FF2B5EF4-FFF2-40B4-BE49-F238E27FC236}">
                <a16:creationId xmlns:a16="http://schemas.microsoft.com/office/drawing/2014/main" id="{51D53E19-0DD6-A72A-3D06-8F5E42DCB4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04757" y="2142335"/>
            <a:ext cx="914400" cy="914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9BFC478-E951-82F1-D41E-BF29E2096D41}"/>
              </a:ext>
            </a:extLst>
          </p:cNvPr>
          <p:cNvSpPr txBox="1">
            <a:spLocks/>
          </p:cNvSpPr>
          <p:nvPr/>
        </p:nvSpPr>
        <p:spPr>
          <a:xfrm>
            <a:off x="8896350" y="392145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Graphic 13" descr="Thumbs down">
            <a:extLst>
              <a:ext uri="{FF2B5EF4-FFF2-40B4-BE49-F238E27FC236}">
                <a16:creationId xmlns:a16="http://schemas.microsoft.com/office/drawing/2014/main" id="{F9B5F170-7E9E-2478-ED0B-23FC732B89F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604757" y="3873507"/>
            <a:ext cx="914400" cy="9144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C045132-C1C5-73B3-AB94-00C3F5DDC242}"/>
              </a:ext>
            </a:extLst>
          </p:cNvPr>
          <p:cNvSpPr txBox="1">
            <a:spLocks/>
          </p:cNvSpPr>
          <p:nvPr/>
        </p:nvSpPr>
        <p:spPr>
          <a:xfrm>
            <a:off x="8896350" y="5401665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Graphic 15" descr="Person shrugging">
            <a:extLst>
              <a:ext uri="{FF2B5EF4-FFF2-40B4-BE49-F238E27FC236}">
                <a16:creationId xmlns:a16="http://schemas.microsoft.com/office/drawing/2014/main" id="{FBFF086C-6237-2CD0-5888-449F8CE90E4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779" r="12701" b="43551"/>
          <a:stretch>
            <a:fillRect/>
          </a:stretch>
        </p:blipFill>
        <p:spPr>
          <a:xfrm>
            <a:off x="7604757" y="5322785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98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CDEE-AD70-0F55-E95F-1844160C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FCC6-B54F-E211-63E1-40647409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674" y="159361"/>
            <a:ext cx="8264538" cy="1325563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Do we think people would be willing to do it?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36C5B3-2B70-9A95-5EDF-1CD11797682E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F438-E275-6A5E-4346-B876BB3A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674" y="1737340"/>
            <a:ext cx="5270326" cy="432882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Source Sans Pro"/>
                <a:ea typeface="Source Sans Pro"/>
                <a:cs typeface="Calibri"/>
              </a:rPr>
              <a:t>Will</a:t>
            </a:r>
            <a:r>
              <a:rPr lang="en-US" sz="2400" dirty="0">
                <a:solidFill>
                  <a:schemeClr val="accent3"/>
                </a:solidFill>
                <a:latin typeface="Source Sans Pro"/>
                <a:ea typeface="Source Sans Pro"/>
                <a:cs typeface="Calibri"/>
              </a:rPr>
              <a:t> [intervention] 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fit into people's lives?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Source Sans Pro"/>
                <a:ea typeface="Source Sans Pro"/>
                <a:cs typeface="Calibri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Source Sans Pro"/>
                <a:ea typeface="Source Sans Pro"/>
                <a:cs typeface="Calibri"/>
              </a:rPr>
              <a:t>Does </a:t>
            </a:r>
            <a:r>
              <a:rPr lang="en-US" sz="2400" dirty="0">
                <a:solidFill>
                  <a:srgbClr val="196B24"/>
                </a:solidFill>
                <a:latin typeface="Source Sans Pro"/>
                <a:ea typeface="Source Sans Pro"/>
                <a:cs typeface="Calibri"/>
              </a:rPr>
              <a:t>[intervention] 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seem really hard?</a:t>
            </a:r>
            <a:endParaRPr lang="en-US" sz="2400">
              <a:latin typeface="Source Sans Pro"/>
              <a:ea typeface="Source Sans Pro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Source Sans Pro"/>
              <a:ea typeface="Source Sans Pro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Source Sans Pro"/>
                <a:ea typeface="Source Sans Pro"/>
                <a:cs typeface="Calibri"/>
              </a:rPr>
              <a:t>Do people need any special technology to be part of </a:t>
            </a:r>
            <a:r>
              <a:rPr lang="en-US" sz="2400" dirty="0">
                <a:solidFill>
                  <a:srgbClr val="196B24"/>
                </a:solidFill>
                <a:latin typeface="Source Sans Pro"/>
                <a:ea typeface="Source Sans Pro"/>
                <a:cs typeface="Calibri"/>
              </a:rPr>
              <a:t>[intervention]?</a:t>
            </a:r>
            <a:endParaRPr lang="en-US" sz="2400" dirty="0">
              <a:latin typeface="Source Sans Pro"/>
              <a:ea typeface="Source Sans Pr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B72CE2-5C33-6A25-0FC4-5C43AF97ED1B}"/>
              </a:ext>
            </a:extLst>
          </p:cNvPr>
          <p:cNvSpPr txBox="1">
            <a:spLocks/>
          </p:cNvSpPr>
          <p:nvPr/>
        </p:nvSpPr>
        <p:spPr>
          <a:xfrm>
            <a:off x="8729338" y="2099533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5" name="Graphic 4" descr="Thumbs up&#10;">
            <a:extLst>
              <a:ext uri="{FF2B5EF4-FFF2-40B4-BE49-F238E27FC236}">
                <a16:creationId xmlns:a16="http://schemas.microsoft.com/office/drawing/2014/main" id="{A6331B19-61E0-EE09-7862-73CC1E019FB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7745" y="1766932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B3DDA1-8565-6808-72BC-5F73A86BCF66}"/>
              </a:ext>
            </a:extLst>
          </p:cNvPr>
          <p:cNvSpPr txBox="1">
            <a:spLocks/>
          </p:cNvSpPr>
          <p:nvPr/>
        </p:nvSpPr>
        <p:spPr>
          <a:xfrm>
            <a:off x="8729338" y="3109507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</a:t>
            </a:r>
          </a:p>
        </p:txBody>
      </p:sp>
      <p:pic>
        <p:nvPicPr>
          <p:cNvPr id="7" name="Graphic 6" descr="Thumbs middle">
            <a:extLst>
              <a:ext uri="{FF2B5EF4-FFF2-40B4-BE49-F238E27FC236}">
                <a16:creationId xmlns:a16="http://schemas.microsoft.com/office/drawing/2014/main" id="{7BC79696-50F7-4BEA-934F-3C2336E8E98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7410450" y="2929307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828253A-48C0-4F01-206D-BDF82B7F0058}"/>
              </a:ext>
            </a:extLst>
          </p:cNvPr>
          <p:cNvSpPr txBox="1">
            <a:spLocks/>
          </p:cNvSpPr>
          <p:nvPr/>
        </p:nvSpPr>
        <p:spPr>
          <a:xfrm>
            <a:off x="8729338" y="4348539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Graphic 8" descr="Thumbs down">
            <a:extLst>
              <a:ext uri="{FF2B5EF4-FFF2-40B4-BE49-F238E27FC236}">
                <a16:creationId xmlns:a16="http://schemas.microsoft.com/office/drawing/2014/main" id="{16916242-70F1-67DC-655F-56572F9D3CE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7437745" y="4300596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9F89E8A-6A39-5C88-5883-3DB3EF24460B}"/>
              </a:ext>
            </a:extLst>
          </p:cNvPr>
          <p:cNvSpPr txBox="1">
            <a:spLocks/>
          </p:cNvSpPr>
          <p:nvPr/>
        </p:nvSpPr>
        <p:spPr>
          <a:xfrm>
            <a:off x="8729338" y="5828754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Graphic 16" descr="Person shrugging">
            <a:extLst>
              <a:ext uri="{FF2B5EF4-FFF2-40B4-BE49-F238E27FC236}">
                <a16:creationId xmlns:a16="http://schemas.microsoft.com/office/drawing/2014/main" id="{3C738286-A9D1-25A8-290E-2663C859D44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7437745" y="5749874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6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B511D-C2D7-C92A-A79C-CD536E4A0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we are discussing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5D4D6-2932-9EB0-1960-9AEFC3879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[name the intervention(s)]</a:t>
            </a:r>
          </a:p>
          <a:p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Provide a representative image of the intervention</a:t>
            </a:r>
            <a:endParaRPr lang="en-US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3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CDEE-AD70-0F55-E95F-1844160C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FCC6-B54F-E211-63E1-40647409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768" y="248043"/>
            <a:ext cx="10855910" cy="1168045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Does it respect people from different cultures?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F438-E275-6A5E-4346-B876BB3A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09" y="1518603"/>
            <a:ext cx="5051142" cy="456964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Does</a:t>
            </a:r>
            <a:r>
              <a:rPr lang="en-US" sz="2400" dirty="0">
                <a:solidFill>
                  <a:schemeClr val="accent3"/>
                </a:solidFill>
                <a:latin typeface="Source Sans Pro"/>
                <a:ea typeface="Source Sans Pro"/>
                <a:cs typeface="Calibri"/>
              </a:rPr>
              <a:t> [intervention] 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consider people with different identities that might want or need different things? </a:t>
            </a:r>
            <a:endParaRPr lang="en-US" sz="2400">
              <a:latin typeface="Source Sans Pro"/>
              <a:ea typeface="Source Sans Pro"/>
            </a:endParaRPr>
          </a:p>
          <a:p>
            <a:pPr marL="0" indent="0">
              <a:buNone/>
            </a:pPr>
            <a:endParaRPr lang="en-US" sz="2400" dirty="0">
              <a:latin typeface="Source Sans Pro"/>
              <a:ea typeface="Source Sans Pro"/>
              <a:cs typeface="Calibri"/>
            </a:endParaRPr>
          </a:p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Does </a:t>
            </a:r>
            <a:r>
              <a:rPr lang="en-US" sz="2400" dirty="0">
                <a:solidFill>
                  <a:srgbClr val="196B24"/>
                </a:solidFill>
                <a:latin typeface="Source Sans Pro"/>
                <a:ea typeface="Source Sans Pro"/>
                <a:cs typeface="Calibri"/>
              </a:rPr>
              <a:t>[intervention] 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include anything that would not work for people from different cultures?</a:t>
            </a:r>
            <a:endParaRPr lang="en-US" sz="2400">
              <a:latin typeface="Source Sans Pro"/>
              <a:ea typeface="Source Sans Pro"/>
            </a:endParaRPr>
          </a:p>
          <a:p>
            <a:endParaRPr lang="en-US" sz="2400" dirty="0">
              <a:ea typeface="Source Sans Pro"/>
            </a:endParaRPr>
          </a:p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Does </a:t>
            </a:r>
            <a:r>
              <a:rPr lang="en-US" sz="2400" dirty="0">
                <a:solidFill>
                  <a:srgbClr val="196B24"/>
                </a:solidFill>
                <a:latin typeface="Source Sans Pro"/>
                <a:ea typeface="Source Sans Pro"/>
                <a:cs typeface="Calibri"/>
              </a:rPr>
              <a:t>[intervention] </a:t>
            </a:r>
            <a:r>
              <a:rPr lang="en-US" sz="2400" dirty="0">
                <a:latin typeface="Source Sans Pro"/>
                <a:ea typeface="Source Sans Pro"/>
                <a:cs typeface="Calibri"/>
              </a:rPr>
              <a:t>only work for people who have certain types of experiences?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72E5B8-E118-5550-97CF-9064785B6CFC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DACA6B-2919-0433-B177-F5DAA4D4B451}"/>
              </a:ext>
            </a:extLst>
          </p:cNvPr>
          <p:cNvSpPr txBox="1">
            <a:spLocks/>
          </p:cNvSpPr>
          <p:nvPr/>
        </p:nvSpPr>
        <p:spPr>
          <a:xfrm>
            <a:off x="7567288" y="1851204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5" name="Graphic 4" descr="Thumbs up&#10;">
            <a:extLst>
              <a:ext uri="{FF2B5EF4-FFF2-40B4-BE49-F238E27FC236}">
                <a16:creationId xmlns:a16="http://schemas.microsoft.com/office/drawing/2014/main" id="{9CD8DB35-F811-F2CD-1E05-704F364C50F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75695" y="1518603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795573-DAD1-8140-9257-646A1C45A50C}"/>
              </a:ext>
            </a:extLst>
          </p:cNvPr>
          <p:cNvSpPr txBox="1">
            <a:spLocks/>
          </p:cNvSpPr>
          <p:nvPr/>
        </p:nvSpPr>
        <p:spPr>
          <a:xfrm>
            <a:off x="7567288" y="2861178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</a:t>
            </a:r>
          </a:p>
        </p:txBody>
      </p:sp>
      <p:pic>
        <p:nvPicPr>
          <p:cNvPr id="7" name="Graphic 6" descr="Thumbs middle">
            <a:extLst>
              <a:ext uri="{FF2B5EF4-FFF2-40B4-BE49-F238E27FC236}">
                <a16:creationId xmlns:a16="http://schemas.microsoft.com/office/drawing/2014/main" id="{AB91ED96-58E9-71E5-5AE0-84B13290D12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6248400" y="2680978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261282-1634-4F18-3F1C-607D9BD14539}"/>
              </a:ext>
            </a:extLst>
          </p:cNvPr>
          <p:cNvSpPr txBox="1">
            <a:spLocks/>
          </p:cNvSpPr>
          <p:nvPr/>
        </p:nvSpPr>
        <p:spPr>
          <a:xfrm>
            <a:off x="7567288" y="410021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Graphic 8" descr="Thumbs down">
            <a:extLst>
              <a:ext uri="{FF2B5EF4-FFF2-40B4-BE49-F238E27FC236}">
                <a16:creationId xmlns:a16="http://schemas.microsoft.com/office/drawing/2014/main" id="{1DEAD4AE-B606-16BC-E3A7-81EA6ABA07B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6275695" y="4052267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54EF2D7-3B65-0D16-AF93-EEF01C31E13E}"/>
              </a:ext>
            </a:extLst>
          </p:cNvPr>
          <p:cNvSpPr txBox="1">
            <a:spLocks/>
          </p:cNvSpPr>
          <p:nvPr/>
        </p:nvSpPr>
        <p:spPr>
          <a:xfrm>
            <a:off x="7567288" y="5580425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Graphic 16" descr="Person shrugging">
            <a:extLst>
              <a:ext uri="{FF2B5EF4-FFF2-40B4-BE49-F238E27FC236}">
                <a16:creationId xmlns:a16="http://schemas.microsoft.com/office/drawing/2014/main" id="{68AC08DD-1AC2-E14F-D599-801BC24906E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6275695" y="5501545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512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17B4B-4C46-AFE5-AC4A-C044E90E6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4622-E343-D5E5-E352-21A56F673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If we want to make changes, can we?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0A4FD-817A-1EFB-91D5-9EF8AEB11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603"/>
            <a:ext cx="5848350" cy="452386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Do we have the time to make changes?</a:t>
            </a:r>
            <a:endParaRPr lang="en-US" sz="2400">
              <a:latin typeface="Source Sans Pro"/>
              <a:ea typeface="Source Sans Pro"/>
            </a:endParaRPr>
          </a:p>
          <a:p>
            <a:pPr marL="0" indent="0">
              <a:buNone/>
            </a:pPr>
            <a:endParaRPr lang="en-US" sz="2400" dirty="0">
              <a:latin typeface="Source Sans Pro"/>
              <a:ea typeface="Source Sans Pro"/>
              <a:cs typeface="Calibri"/>
            </a:endParaRPr>
          </a:p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Do we have the resources to make changes?</a:t>
            </a:r>
            <a:endParaRPr lang="en-US" sz="2400">
              <a:latin typeface="Source Sans Pro"/>
              <a:ea typeface="Source Sans Pro"/>
            </a:endParaRPr>
          </a:p>
          <a:p>
            <a:endParaRPr lang="en-US" sz="2400" dirty="0">
              <a:ea typeface="Source Sans Pro"/>
            </a:endParaRPr>
          </a:p>
          <a:p>
            <a:r>
              <a:rPr lang="en-US" sz="2400" dirty="0">
                <a:latin typeface="Source Sans Pro"/>
                <a:ea typeface="Source Sans Pro"/>
                <a:cs typeface="Calibri"/>
              </a:rPr>
              <a:t>Will changes make it possibly not work?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E95554-E5A0-5B71-CE13-863397BA3B32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D84F3A-CB3D-9165-10CC-169271960F53}"/>
              </a:ext>
            </a:extLst>
          </p:cNvPr>
          <p:cNvSpPr txBox="1">
            <a:spLocks/>
          </p:cNvSpPr>
          <p:nvPr/>
        </p:nvSpPr>
        <p:spPr>
          <a:xfrm>
            <a:off x="8923645" y="2496698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6" name="Graphic 5" descr="Thumbs up&#10;">
            <a:extLst>
              <a:ext uri="{FF2B5EF4-FFF2-40B4-BE49-F238E27FC236}">
                <a16:creationId xmlns:a16="http://schemas.microsoft.com/office/drawing/2014/main" id="{12221850-6F1E-FB9F-9FB7-406719D07C8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04757" y="2142335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A5DCA5-DBAD-5EFC-1A40-94D2FE56E202}"/>
              </a:ext>
            </a:extLst>
          </p:cNvPr>
          <p:cNvSpPr txBox="1">
            <a:spLocks/>
          </p:cNvSpPr>
          <p:nvPr/>
        </p:nvSpPr>
        <p:spPr>
          <a:xfrm>
            <a:off x="8896350" y="392145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Graphic 7" descr="Thumbs down">
            <a:extLst>
              <a:ext uri="{FF2B5EF4-FFF2-40B4-BE49-F238E27FC236}">
                <a16:creationId xmlns:a16="http://schemas.microsoft.com/office/drawing/2014/main" id="{D1B20DB1-F8EC-C1E3-2C50-7F29B38EF42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604757" y="3873507"/>
            <a:ext cx="914400" cy="914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B8B1A8-2075-ECFC-3ABC-E7A3D6BBC0F8}"/>
              </a:ext>
            </a:extLst>
          </p:cNvPr>
          <p:cNvSpPr txBox="1">
            <a:spLocks/>
          </p:cNvSpPr>
          <p:nvPr/>
        </p:nvSpPr>
        <p:spPr>
          <a:xfrm>
            <a:off x="8896350" y="5401665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Graphic 13" descr="Person shrugging">
            <a:extLst>
              <a:ext uri="{FF2B5EF4-FFF2-40B4-BE49-F238E27FC236}">
                <a16:creationId xmlns:a16="http://schemas.microsoft.com/office/drawing/2014/main" id="{A29BA39E-DD21-ACA2-9700-E8C6304C809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779" r="12701" b="43551"/>
          <a:stretch>
            <a:fillRect/>
          </a:stretch>
        </p:blipFill>
        <p:spPr>
          <a:xfrm>
            <a:off x="7604757" y="5322785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0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00AC1-46EC-08A2-F1E2-4098091F7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A8FA9A-A767-B191-C5F0-5FCEA5D1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intervention?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5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DA953F-218B-4C22-BCD3-C0C52AFFB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1EDFB5-D81D-B28A-BF75-3C4490526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Programs, medications, treatments or activities to make a positive change for people.</a:t>
            </a:r>
          </a:p>
          <a:p>
            <a:endParaRPr lang="en-US" dirty="0"/>
          </a:p>
          <a:p>
            <a:r>
              <a:rPr lang="en-US" dirty="0">
                <a:latin typeface="Calibri"/>
                <a:ea typeface="Calibri"/>
                <a:cs typeface="Calibri"/>
              </a:rPr>
              <a:t>Examples: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Going to physical therapy for a sprained ankle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Social skills group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Mindfulness group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Tutoring to learn to read</a:t>
            </a:r>
          </a:p>
        </p:txBody>
      </p:sp>
    </p:spTree>
    <p:extLst>
      <p:ext uri="{BB962C8B-B14F-4D97-AF65-F5344CB8AC3E}">
        <p14:creationId xmlns:p14="http://schemas.microsoft.com/office/powerpoint/2010/main" val="203505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2D5B9-3EFA-5447-A800-6E0AA7238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70639D-8FBB-9879-872F-A3847CC6B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64725"/>
          </a:xfrm>
        </p:spPr>
        <p:txBody>
          <a:bodyPr/>
          <a:lstStyle/>
          <a:p>
            <a:r>
              <a:rPr lang="en-US" dirty="0"/>
              <a:t>Comparing interventions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0199F2-4836-BA81-9670-119A7D7D0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118" y="1254125"/>
            <a:ext cx="7319682" cy="295211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/>
                <a:ea typeface="Calibri"/>
                <a:cs typeface="Calibri"/>
              </a:rPr>
              <a:t>Sometimes we compare 2 or more interventions to see which helps people more, or which works well and is easier to do. 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/>
                <a:ea typeface="Calibri"/>
                <a:cs typeface="Calibri"/>
              </a:rPr>
              <a:t>We can also look to see if 2 interventions work differently for different people. </a:t>
            </a:r>
            <a:endParaRPr lang="en-US" sz="2400" dirty="0">
              <a:latin typeface="Calibri"/>
              <a:cs typeface="Calibri"/>
            </a:endParaRPr>
          </a:p>
        </p:txBody>
      </p:sp>
      <p:pic>
        <p:nvPicPr>
          <p:cNvPr id="8" name="Picture 7" descr="A scale with three green thumbs up on one side and one red thumbs down on the other side.">
            <a:extLst>
              <a:ext uri="{FF2B5EF4-FFF2-40B4-BE49-F238E27FC236}">
                <a16:creationId xmlns:a16="http://schemas.microsoft.com/office/drawing/2014/main" id="{D1698117-8018-26D7-BEEE-0BDB8B579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624" y="1977141"/>
            <a:ext cx="2854192" cy="12449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290A0FB-2A0A-48C3-8600-5F19640547C2}"/>
              </a:ext>
            </a:extLst>
          </p:cNvPr>
          <p:cNvSpPr txBox="1"/>
          <p:nvPr/>
        </p:nvSpPr>
        <p:spPr>
          <a:xfrm>
            <a:off x="4034117" y="4595641"/>
            <a:ext cx="7319681" cy="1697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Calibri"/>
                <a:ea typeface="Calibri"/>
                <a:cs typeface="Calibri"/>
              </a:rPr>
              <a:t>Example: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/>
                <a:ea typeface="Calibri"/>
                <a:cs typeface="Calibri"/>
              </a:rPr>
              <a:t>What helps people with their anxiety better– mindfulness or cognitive behavioral therapy? </a:t>
            </a:r>
            <a:endParaRPr lang="en-US" sz="2400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007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7A0BA-2D2B-EFA3-2252-0F43273E2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E7C2EB-2824-F769-0C6D-CC89A750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cs typeface="Calibri"/>
              </a:rPr>
              <a:t>Interventions can help people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4C0771-8793-7599-24A8-6BE4E7D8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8172" y="1825625"/>
            <a:ext cx="7155628" cy="12833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Interventions help when they help with things that are important to people.  </a:t>
            </a:r>
          </a:p>
        </p:txBody>
      </p:sp>
      <p:pic>
        <p:nvPicPr>
          <p:cNvPr id="9" name="Graphic 8" descr="A box with a check mark. ">
            <a:extLst>
              <a:ext uri="{FF2B5EF4-FFF2-40B4-BE49-F238E27FC236}">
                <a16:creationId xmlns:a16="http://schemas.microsoft.com/office/drawing/2014/main" id="{405FA6EA-40DC-6DB5-F3B9-D0FFF08EBF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37749" y="1413659"/>
            <a:ext cx="1788959" cy="17889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96EA466-5A10-375F-B981-BA3323EA6A36}"/>
              </a:ext>
            </a:extLst>
          </p:cNvPr>
          <p:cNvSpPr txBox="1"/>
          <p:nvPr/>
        </p:nvSpPr>
        <p:spPr>
          <a:xfrm>
            <a:off x="4198171" y="4173726"/>
            <a:ext cx="682405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People are healthier or learn something after the intervention.</a:t>
            </a:r>
          </a:p>
        </p:txBody>
      </p:sp>
      <p:pic>
        <p:nvPicPr>
          <p:cNvPr id="10" name="Picture 9" descr="A bunch of people moving in an upward trend and a person with a lightbulb representing a new idea.">
            <a:extLst>
              <a:ext uri="{FF2B5EF4-FFF2-40B4-BE49-F238E27FC236}">
                <a16:creationId xmlns:a16="http://schemas.microsoft.com/office/drawing/2014/main" id="{4205D647-712B-CC0A-731F-01E4D37724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707" y="3875766"/>
            <a:ext cx="2897043" cy="1375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570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D68D7-BB55-03DE-EAA0-ACF6C1B3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Interventions can hurt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98C22-6F16-9D16-BCE7-EE0A790EB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64" y="1825625"/>
            <a:ext cx="8449235" cy="6127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People have side effects of medicines.</a:t>
            </a:r>
          </a:p>
          <a:p>
            <a:endParaRPr lang="en-US" sz="3200" dirty="0"/>
          </a:p>
          <a:p>
            <a:endParaRPr lang="en-US" dirty="0"/>
          </a:p>
        </p:txBody>
      </p:sp>
      <p:pic>
        <p:nvPicPr>
          <p:cNvPr id="11" name="Picture 10" descr="A screen with pills and warning symbol.">
            <a:extLst>
              <a:ext uri="{FF2B5EF4-FFF2-40B4-BE49-F238E27FC236}">
                <a16:creationId xmlns:a16="http://schemas.microsoft.com/office/drawing/2014/main" id="{044C46E3-C250-3E8A-FD60-9877242E0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374" y="1702858"/>
            <a:ext cx="914400" cy="9144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48D0749-D8E7-6FA1-69CA-F0C8E47CE7F4}"/>
              </a:ext>
            </a:extLst>
          </p:cNvPr>
          <p:cNvSpPr txBox="1">
            <a:spLocks/>
          </p:cNvSpPr>
          <p:nvPr/>
        </p:nvSpPr>
        <p:spPr>
          <a:xfrm>
            <a:off x="2904563" y="2812277"/>
            <a:ext cx="8449235" cy="7183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Calibri"/>
                <a:ea typeface="Calibri"/>
                <a:cs typeface="Calibri"/>
              </a:rPr>
              <a:t>People’s bodies get hurt. </a:t>
            </a:r>
          </a:p>
          <a:p>
            <a:endParaRPr lang="en-US" dirty="0"/>
          </a:p>
        </p:txBody>
      </p:sp>
      <p:pic>
        <p:nvPicPr>
          <p:cNvPr id="4" name="Picture 3" descr="A person frowning with cuts and scratches on their chest.">
            <a:extLst>
              <a:ext uri="{FF2B5EF4-FFF2-40B4-BE49-F238E27FC236}">
                <a16:creationId xmlns:a16="http://schemas.microsoft.com/office/drawing/2014/main" id="{BC615113-689A-8910-EA20-294565C4EB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4" r="49825" b="8829"/>
          <a:stretch>
            <a:fillRect/>
          </a:stretch>
        </p:blipFill>
        <p:spPr>
          <a:xfrm>
            <a:off x="1203772" y="2640958"/>
            <a:ext cx="822960" cy="1236366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6A8F074-220C-9CA2-1CF8-80E105EC0756}"/>
              </a:ext>
            </a:extLst>
          </p:cNvPr>
          <p:cNvSpPr txBox="1">
            <a:spLocks/>
          </p:cNvSpPr>
          <p:nvPr/>
        </p:nvSpPr>
        <p:spPr>
          <a:xfrm>
            <a:off x="2904562" y="3904510"/>
            <a:ext cx="8449235" cy="7183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Calibri"/>
                <a:ea typeface="Calibri"/>
                <a:cs typeface="Calibri"/>
              </a:rPr>
              <a:t>People feel sad or anxious. </a:t>
            </a:r>
          </a:p>
          <a:p>
            <a:endParaRPr lang="en-US" sz="3200" dirty="0"/>
          </a:p>
        </p:txBody>
      </p:sp>
      <p:pic>
        <p:nvPicPr>
          <p:cNvPr id="5" name="Picture 4" descr="A sad face.">
            <a:extLst>
              <a:ext uri="{FF2B5EF4-FFF2-40B4-BE49-F238E27FC236}">
                <a16:creationId xmlns:a16="http://schemas.microsoft.com/office/drawing/2014/main" id="{5A00FE08-DE78-E747-7C7A-81F38CFC86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26"/>
          <a:stretch/>
        </p:blipFill>
        <p:spPr>
          <a:xfrm>
            <a:off x="1112332" y="3727462"/>
            <a:ext cx="914400" cy="1239393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24BADDE-CADF-66F8-C990-63B0F700BA43}"/>
              </a:ext>
            </a:extLst>
          </p:cNvPr>
          <p:cNvSpPr txBox="1">
            <a:spLocks/>
          </p:cNvSpPr>
          <p:nvPr/>
        </p:nvSpPr>
        <p:spPr>
          <a:xfrm>
            <a:off x="2904561" y="4996743"/>
            <a:ext cx="8449235" cy="12307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Calibri"/>
                <a:ea typeface="Calibri"/>
                <a:cs typeface="Calibri"/>
              </a:rPr>
              <a:t>People are forced to act like they are neurotypical or don’t have a disability. </a:t>
            </a:r>
            <a:endParaRPr lang="en-US" dirty="0"/>
          </a:p>
        </p:txBody>
      </p:sp>
      <p:grpSp>
        <p:nvGrpSpPr>
          <p:cNvPr id="6" name="Group 5" descr="A person standing inside a box. ">
            <a:extLst>
              <a:ext uri="{FF2B5EF4-FFF2-40B4-BE49-F238E27FC236}">
                <a16:creationId xmlns:a16="http://schemas.microsoft.com/office/drawing/2014/main" id="{33AF2AE7-05BB-85C0-8009-5EA51AFBFAB0}"/>
              </a:ext>
            </a:extLst>
          </p:cNvPr>
          <p:cNvGrpSpPr/>
          <p:nvPr/>
        </p:nvGrpSpPr>
        <p:grpSpPr>
          <a:xfrm>
            <a:off x="1112332" y="5058357"/>
            <a:ext cx="919442" cy="1019460"/>
            <a:chOff x="1112332" y="4918057"/>
            <a:chExt cx="919442" cy="1019460"/>
          </a:xfrm>
        </p:grpSpPr>
        <p:pic>
          <p:nvPicPr>
            <p:cNvPr id="7" name="Graphic 6" descr="Man with solid fill">
              <a:extLst>
                <a:ext uri="{FF2B5EF4-FFF2-40B4-BE49-F238E27FC236}">
                  <a16:creationId xmlns:a16="http://schemas.microsoft.com/office/drawing/2014/main" id="{EC32FF1F-9B18-3B9E-7152-7260B0F7E0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12332" y="4994986"/>
              <a:ext cx="914400" cy="9144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D514AE-7A69-E5D7-8062-6561273C107C}"/>
                </a:ext>
              </a:extLst>
            </p:cNvPr>
            <p:cNvSpPr/>
            <p:nvPr/>
          </p:nvSpPr>
          <p:spPr>
            <a:xfrm>
              <a:off x="1117374" y="4918057"/>
              <a:ext cx="914400" cy="101946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093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3B26A-42B1-1D04-3BBE-0EA01354F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944B-4128-3C5F-2953-63D12096F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can hurt and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97AA-6CBE-99D1-4273-130974BDB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7430" y="1825625"/>
            <a:ext cx="905637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It is your job to help decide if the intervention helps more than it hurts. 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grpSp>
        <p:nvGrpSpPr>
          <p:cNvPr id="4" name="Group 3" descr="A scale with three green thumbs up on one side and one red thumbs down on the other side.">
            <a:extLst>
              <a:ext uri="{FF2B5EF4-FFF2-40B4-BE49-F238E27FC236}">
                <a16:creationId xmlns:a16="http://schemas.microsoft.com/office/drawing/2014/main" id="{A0AB4E37-642F-64D7-1264-91C7E28D3C10}"/>
              </a:ext>
            </a:extLst>
          </p:cNvPr>
          <p:cNvGrpSpPr/>
          <p:nvPr/>
        </p:nvGrpSpPr>
        <p:grpSpPr>
          <a:xfrm>
            <a:off x="2442258" y="3364848"/>
            <a:ext cx="5924500" cy="2329896"/>
            <a:chOff x="2442258" y="3364848"/>
            <a:chExt cx="5924500" cy="2329896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71798F8E-6F52-51D2-8809-BD6D354EEBE5}"/>
                </a:ext>
              </a:extLst>
            </p:cNvPr>
            <p:cNvSpPr/>
            <p:nvPr/>
          </p:nvSpPr>
          <p:spPr>
            <a:xfrm>
              <a:off x="5000263" y="5034987"/>
              <a:ext cx="775504" cy="659757"/>
            </a:xfrm>
            <a:prstGeom prst="triangl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7B1898F-116F-6992-F9D6-22EB014A9E88}"/>
                </a:ext>
              </a:extLst>
            </p:cNvPr>
            <p:cNvSpPr/>
            <p:nvPr/>
          </p:nvSpPr>
          <p:spPr>
            <a:xfrm rot="21124481">
              <a:off x="2442258" y="4782323"/>
              <a:ext cx="5891514" cy="277793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Graphic 11" descr="Thumbs up sign with solid fill">
              <a:extLst>
                <a:ext uri="{FF2B5EF4-FFF2-40B4-BE49-F238E27FC236}">
                  <a16:creationId xmlns:a16="http://schemas.microsoft.com/office/drawing/2014/main" id="{A0467010-D6CC-9B2C-73E9-31131D1F75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36785" y="4208251"/>
              <a:ext cx="914400" cy="914400"/>
            </a:xfrm>
            <a:prstGeom prst="rect">
              <a:avLst/>
            </a:prstGeom>
          </p:spPr>
        </p:pic>
        <p:pic>
          <p:nvPicPr>
            <p:cNvPr id="14" name="Graphic 13" descr="Thumbs Down with solid fill">
              <a:extLst>
                <a:ext uri="{FF2B5EF4-FFF2-40B4-BE49-F238E27FC236}">
                  <a16:creationId xmlns:a16="http://schemas.microsoft.com/office/drawing/2014/main" id="{3E69972F-0744-4609-0769-1BC43F16F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52358" y="3429000"/>
              <a:ext cx="914400" cy="914400"/>
            </a:xfrm>
            <a:prstGeom prst="rect">
              <a:avLst/>
            </a:prstGeom>
          </p:spPr>
        </p:pic>
        <p:pic>
          <p:nvPicPr>
            <p:cNvPr id="15" name="Graphic 14" descr="Thumbs up sign with solid fill">
              <a:extLst>
                <a:ext uri="{FF2B5EF4-FFF2-40B4-BE49-F238E27FC236}">
                  <a16:creationId xmlns:a16="http://schemas.microsoft.com/office/drawing/2014/main" id="{2F82C094-F1F4-882D-FB92-227249706F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550916" y="4034841"/>
              <a:ext cx="914400" cy="914400"/>
            </a:xfrm>
            <a:prstGeom prst="rect">
              <a:avLst/>
            </a:prstGeom>
          </p:spPr>
        </p:pic>
        <p:pic>
          <p:nvPicPr>
            <p:cNvPr id="16" name="Graphic 15" descr="Thumbs up sign with solid fill">
              <a:extLst>
                <a:ext uri="{FF2B5EF4-FFF2-40B4-BE49-F238E27FC236}">
                  <a16:creationId xmlns:a16="http://schemas.microsoft.com/office/drawing/2014/main" id="{18163F62-3FB6-B710-F02F-6AB00DF4F4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993985" y="3364848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4746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CAB9A-E4EA-EA8B-2DE2-724743055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1825C-B09B-DA6C-AAF2-8BF7E796D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can not work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1B5F76C-A72C-8674-D208-DEB471B1B618}"/>
              </a:ext>
            </a:extLst>
          </p:cNvPr>
          <p:cNvSpPr txBox="1">
            <a:spLocks/>
          </p:cNvSpPr>
          <p:nvPr/>
        </p:nvSpPr>
        <p:spPr>
          <a:xfrm>
            <a:off x="2651760" y="1442384"/>
            <a:ext cx="8384090" cy="6817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latin typeface="Calibri"/>
                <a:cs typeface="Calibri"/>
              </a:rPr>
              <a:t>They don’t help or hurt – they just don’t work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77ED44A-8110-3520-4B9B-175A7C06C930}"/>
              </a:ext>
            </a:extLst>
          </p:cNvPr>
          <p:cNvSpPr txBox="1">
            <a:spLocks/>
          </p:cNvSpPr>
          <p:nvPr/>
        </p:nvSpPr>
        <p:spPr>
          <a:xfrm>
            <a:off x="2651760" y="2131372"/>
            <a:ext cx="8384090" cy="18030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latin typeface="Calibri"/>
                <a:cs typeface="Calibri"/>
              </a:rPr>
              <a:t>People thought it would help, but the research says it doesn’t change anything for people. They don’t get help and they don’t get hurt.</a:t>
            </a:r>
          </a:p>
        </p:txBody>
      </p:sp>
      <p:pic>
        <p:nvPicPr>
          <p:cNvPr id="10" name="Picture 9" descr="A bar graph with three even bars.">
            <a:extLst>
              <a:ext uri="{FF2B5EF4-FFF2-40B4-BE49-F238E27FC236}">
                <a16:creationId xmlns:a16="http://schemas.microsoft.com/office/drawing/2014/main" id="{6D61F511-801A-2BE4-73B5-1540E93FC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6" t="14852" r="14518" b="11063"/>
          <a:stretch>
            <a:fillRect/>
          </a:stretch>
        </p:blipFill>
        <p:spPr>
          <a:xfrm>
            <a:off x="1156150" y="2358909"/>
            <a:ext cx="914400" cy="95605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B90EF-069A-5E53-0E10-9731ACA34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1760" y="4204790"/>
            <a:ext cx="8384090" cy="180308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3200" dirty="0">
                <a:latin typeface="Calibri"/>
                <a:cs typeface="Calibri"/>
              </a:rPr>
              <a:t>The intervention can’t happen in the real world</a:t>
            </a:r>
            <a:endParaRPr lang="en-US" dirty="0"/>
          </a:p>
          <a:p>
            <a:pPr lvl="1"/>
            <a:r>
              <a:rPr lang="en-US" sz="2800" dirty="0">
                <a:latin typeface="Calibri"/>
                <a:cs typeface="Calibri"/>
              </a:rPr>
              <a:t>Too complicated</a:t>
            </a:r>
          </a:p>
          <a:p>
            <a:pPr lvl="1"/>
            <a:r>
              <a:rPr lang="en-US" sz="2800" dirty="0">
                <a:latin typeface="Calibri"/>
                <a:cs typeface="Calibri"/>
              </a:rPr>
              <a:t>Costs too much money</a:t>
            </a:r>
          </a:p>
          <a:p>
            <a:pPr lvl="1"/>
            <a:r>
              <a:rPr lang="en-US" sz="2800" dirty="0">
                <a:latin typeface="Calibri"/>
                <a:cs typeface="Calibri"/>
              </a:rPr>
              <a:t>People don’t want to do it</a:t>
            </a:r>
          </a:p>
          <a:p>
            <a:pPr lvl="1"/>
            <a:endParaRPr lang="en-US" sz="2800" dirty="0"/>
          </a:p>
          <a:p>
            <a:endParaRPr lang="en-US" dirty="0">
              <a:latin typeface="Calibri"/>
              <a:cs typeface="Calibri"/>
            </a:endParaRPr>
          </a:p>
        </p:txBody>
      </p:sp>
      <p:pic>
        <p:nvPicPr>
          <p:cNvPr id="5" name="Graphic 4" descr="A maze. ">
            <a:extLst>
              <a:ext uri="{FF2B5EF4-FFF2-40B4-BE49-F238E27FC236}">
                <a16:creationId xmlns:a16="http://schemas.microsoft.com/office/drawing/2014/main" id="{920AF147-976A-6D63-BCBD-BCC09A2A10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5090" y="4191932"/>
            <a:ext cx="914400" cy="914400"/>
          </a:xfrm>
          <a:prstGeom prst="rect">
            <a:avLst/>
          </a:prstGeom>
        </p:spPr>
      </p:pic>
      <p:pic>
        <p:nvPicPr>
          <p:cNvPr id="7" name="Graphic 6" descr="Three dollar bills. ">
            <a:extLst>
              <a:ext uri="{FF2B5EF4-FFF2-40B4-BE49-F238E27FC236}">
                <a16:creationId xmlns:a16="http://schemas.microsoft.com/office/drawing/2014/main" id="{A37EB44C-AC6F-B4A5-8CFC-4211185330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33500" y="4191932"/>
            <a:ext cx="914400" cy="914400"/>
          </a:xfrm>
          <a:prstGeom prst="rect">
            <a:avLst/>
          </a:prstGeom>
        </p:spPr>
      </p:pic>
      <p:pic>
        <p:nvPicPr>
          <p:cNvPr id="8" name="Picture 7" descr="A person holding a circled “X” in one hand and a checkmark in the other hand.&#10; ">
            <a:extLst>
              <a:ext uri="{FF2B5EF4-FFF2-40B4-BE49-F238E27FC236}">
                <a16:creationId xmlns:a16="http://schemas.microsoft.com/office/drawing/2014/main" id="{7BE52838-BF07-674F-4B0F-810DAB0FF98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r="19298" b="9866"/>
          <a:stretch/>
        </p:blipFill>
        <p:spPr bwMode="auto">
          <a:xfrm>
            <a:off x="1014295" y="5065276"/>
            <a:ext cx="914400" cy="7811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85582399"/>
      </p:ext>
    </p:extLst>
  </p:cSld>
  <p:clrMapOvr>
    <a:masterClrMapping/>
  </p:clrMapOvr>
</p:sld>
</file>

<file path=ppt/theme/theme1.xml><?xml version="1.0" encoding="utf-8"?>
<a:theme xmlns:a="http://schemas.openxmlformats.org/drawingml/2006/main" name="IOD_LeftLogo_Master_202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t Text Presentation" id="{F540C6AB-68A4-4FD0-9A90-AA8D576F0B0F}" vid="{86A52B29-8545-40D5-85D3-9B55BE94A2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2007</TotalTime>
  <Words>815</Words>
  <Application>Microsoft Office PowerPoint</Application>
  <PresentationFormat>Widescreen</PresentationFormat>
  <Paragraphs>131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Aptos</vt:lpstr>
      <vt:lpstr>Arial</vt:lpstr>
      <vt:lpstr>Calibri</vt:lpstr>
      <vt:lpstr>Courier New</vt:lpstr>
      <vt:lpstr>Source Sans Pro</vt:lpstr>
      <vt:lpstr>Source Sans Pro Light</vt:lpstr>
      <vt:lpstr>IOD_LeftLogo_Master_2021</vt:lpstr>
      <vt:lpstr>Selecting interventions</vt:lpstr>
      <vt:lpstr>Interventions we are discussing today</vt:lpstr>
      <vt:lpstr>What is an intervention?</vt:lpstr>
      <vt:lpstr>Interventions</vt:lpstr>
      <vt:lpstr>Comparing interventions</vt:lpstr>
      <vt:lpstr>Interventions can help people</vt:lpstr>
      <vt:lpstr>Interventions can hurt</vt:lpstr>
      <vt:lpstr>Interventions can hurt and help</vt:lpstr>
      <vt:lpstr>Interventions can not work</vt:lpstr>
      <vt:lpstr>Our goal</vt:lpstr>
      <vt:lpstr>Intervention 1: [insert name]</vt:lpstr>
      <vt:lpstr>What is the goal of [name of intervention]?</vt:lpstr>
      <vt:lpstr>Is [name of intervention] related to what we want to learn about?</vt:lpstr>
      <vt:lpstr>Does it work?</vt:lpstr>
      <vt:lpstr>Evidence for [Name of Intervention]</vt:lpstr>
      <vt:lpstr>Does it make sure no person or groups are hurt?</vt:lpstr>
      <vt:lpstr>What does research say about if [name of intervention] hurts or helps people?</vt:lpstr>
      <vt:lpstr>Does it hurt people or groups of people?</vt:lpstr>
      <vt:lpstr>Do we think people would be willing to do it?</vt:lpstr>
      <vt:lpstr>Does it respect people from different cultures?</vt:lpstr>
      <vt:lpstr>If we want to make changes, can we?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Ariel Schwartz</dc:creator>
  <cp:lastModifiedBy>Ariel Schwartz</cp:lastModifiedBy>
  <cp:revision>125</cp:revision>
  <dcterms:created xsi:type="dcterms:W3CDTF">2024-10-31T11:58:41Z</dcterms:created>
  <dcterms:modified xsi:type="dcterms:W3CDTF">2025-12-12T15:13:43Z</dcterms:modified>
</cp:coreProperties>
</file>