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259" r:id="rId2"/>
    <p:sldId id="263" r:id="rId3"/>
    <p:sldId id="264" r:id="rId4"/>
    <p:sldId id="257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961C309-9C7D-9B98-64B7-53F4120D82F4}" name="Katherine E McDonald" initials="KM" userId="S::kemcdona_syr.edu#ext#@wildcatsunh.onmicrosoft.com::d9cef0ff-34a8-4881-92f4-6de467f1941e" providerId="AD"/>
  <p188:author id="{68753D43-DC83-CC93-E6EE-2CF2F5AF19AE}" name="Madison Brodeur" initials="" userId="S::mab1120@usnh.edu::11ceedf2-485b-4a9c-9849-f6ddcf7f8b22" providerId="AD"/>
  <p188:author id="{F30FF670-5056-FB13-78D7-3BF612D10E4C}" name="Ariel Schwartz" initials="AS" userId="S::as2501@usnh.edu::95ca4756-bde6-416a-8413-66de2396a50b" providerId="AD"/>
  <p188:author id="{D5ACBEFE-AE04-F7B3-9093-02C048A21786}" name="kemcdona@syr.edu" initials="ke" userId="S::urn:spo:guest#kemcdona@syr.edu::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3591"/>
    <a:srgbClr val="000000"/>
    <a:srgbClr val="E5E5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C3C4F60-74D8-470E-BA4B-97BAAB08EF37}" v="1" dt="2025-10-21T16:09:54.1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9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E42C3A-A296-4229-8901-254227C9297F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177C9C-C696-4510-98DE-9E856289D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0323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Drag or cut and paste the ways you like to learn when you are working in a group setting into the big white box. If you want to add your own way you like to learn, write your own idea in the box that says, “another way.”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177C9C-C696-4510-98DE-9E856289DF5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4644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Drag or cut and paste the ways you like to learn when you are working 1 on 1 into the big white box. If you want to add your own way you like to learn, write your own idea in the box that says, “another way.”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177C9C-C696-4510-98DE-9E856289DF5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196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Drag or cut and paste the ways you like to share when you are working in a group into the big white box. If you want to add your own way you like to share, write your own idea in the box that says, “another way.”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177C9C-C696-4510-98DE-9E856289DF5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6207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Drag or cut and paste the ways you like to share when you are working 1 on 1 into the big white box. If you want to add your own way you like to share, write your own idea in the box that says, “another way.”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177C9C-C696-4510-98DE-9E856289DF5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0575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">
    <p:bg>
      <p:bgPr>
        <a:pattFill prst="dkUpDiag">
          <a:fgClr>
            <a:srgbClr val="004F9D"/>
          </a:fgClr>
          <a:bgClr>
            <a:srgbClr val="00359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4FC5167-FF84-6D49-B71F-AF38F31D82E9}"/>
              </a:ext>
            </a:extLst>
          </p:cNvPr>
          <p:cNvSpPr/>
          <p:nvPr userDrawn="1"/>
        </p:nvSpPr>
        <p:spPr>
          <a:xfrm>
            <a:off x="0" y="3429000"/>
            <a:ext cx="12192000" cy="15935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DD2C4E-54C3-E942-BCE5-08CA139B77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07030" y="3561520"/>
            <a:ext cx="7581406" cy="836898"/>
          </a:xfrm>
          <a:prstGeom prst="rect">
            <a:avLst/>
          </a:prstGeom>
          <a:noFill/>
        </p:spPr>
        <p:txBody>
          <a:bodyPr anchor="b">
            <a:noAutofit/>
          </a:bodyPr>
          <a:lstStyle>
            <a:lvl1pPr algn="l">
              <a:lnSpc>
                <a:spcPts val="3920"/>
              </a:lnSpc>
              <a:defRPr sz="4400" b="1" i="0" baseline="0">
                <a:solidFill>
                  <a:srgbClr val="013591"/>
                </a:solidFill>
                <a:latin typeface="Source Sans Pro" panose="020B0503030403020204" pitchFamily="34" charset="77"/>
              </a:defRPr>
            </a:lvl1pPr>
          </a:lstStyle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696E03-67D4-AB44-A78E-11BF4C75AF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07029" y="4440023"/>
            <a:ext cx="7088577" cy="54464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3200" b="0" i="0" kern="0" spc="0" baseline="0">
                <a:solidFill>
                  <a:srgbClr val="013591"/>
                </a:solidFill>
                <a:latin typeface="Source Sans Pro Light" panose="020B0403030403020204" pitchFamily="34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en-US"/>
          </a:p>
        </p:txBody>
      </p:sp>
      <p:pic>
        <p:nvPicPr>
          <p:cNvPr id="4" name="Picture 3" descr="University of New Hampshire Institute on Disability">
            <a:extLst>
              <a:ext uri="{FF2B5EF4-FFF2-40B4-BE49-F238E27FC236}">
                <a16:creationId xmlns:a16="http://schemas.microsoft.com/office/drawing/2014/main" id="{BD254029-5B11-8FF1-272F-205FF2DF162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3668" b="3668"/>
          <a:stretch/>
        </p:blipFill>
        <p:spPr>
          <a:xfrm>
            <a:off x="665811" y="680718"/>
            <a:ext cx="5002812" cy="1544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2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 Title with Copy + Media">
    <p:bg>
      <p:bgPr>
        <a:solidFill>
          <a:srgbClr val="004F9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D75C93F-9B39-B14E-8F95-3F4F71234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3317"/>
            <a:ext cx="10515600" cy="878459"/>
          </a:xfrm>
          <a:prstGeom prst="rect">
            <a:avLst/>
          </a:prstGeom>
          <a:noFill/>
        </p:spPr>
        <p:txBody>
          <a:bodyPr anchor="b"/>
          <a:lstStyle>
            <a:lvl1pPr>
              <a:defRPr b="1" i="0">
                <a:solidFill>
                  <a:schemeClr val="bg1"/>
                </a:solidFill>
                <a:latin typeface="Source Sans Pro" panose="020B0503030403020204" pitchFamily="34" charset="77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7BB6FEF-CAD6-8545-B06F-55D8B5926E2B}"/>
              </a:ext>
            </a:extLst>
          </p:cNvPr>
          <p:cNvCxnSpPr>
            <a:cxnSpLocks/>
          </p:cNvCxnSpPr>
          <p:nvPr userDrawn="1"/>
        </p:nvCxnSpPr>
        <p:spPr>
          <a:xfrm>
            <a:off x="838200" y="1484304"/>
            <a:ext cx="10515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xt Placeholder 27">
            <a:extLst>
              <a:ext uri="{FF2B5EF4-FFF2-40B4-BE49-F238E27FC236}">
                <a16:creationId xmlns:a16="http://schemas.microsoft.com/office/drawing/2014/main" id="{F7B34011-377E-CE42-9302-79559B2A06F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19200" y="1828800"/>
            <a:ext cx="3723190" cy="36576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C84056BA-2837-8F44-8004-739C36682A5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5562600" y="2133600"/>
            <a:ext cx="5410200" cy="3048000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rgbClr val="004F9D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97586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68">
          <p15:clr>
            <a:srgbClr val="FBAE40"/>
          </p15:clr>
        </p15:guide>
        <p15:guide id="3" orient="horz" pos="1152">
          <p15:clr>
            <a:srgbClr val="FBAE40"/>
          </p15:clr>
        </p15:guide>
        <p15:guide id="4" orient="horz" pos="3456">
          <p15:clr>
            <a:srgbClr val="FBAE40"/>
          </p15:clr>
        </p15:guide>
        <p15:guide id="5" pos="6912">
          <p15:clr>
            <a:srgbClr val="FBAE40"/>
          </p15:clr>
        </p15:guide>
        <p15:guide id="6" pos="3840">
          <p15:clr>
            <a:srgbClr val="FBAE40"/>
          </p15:clr>
        </p15:guide>
        <p15:guide id="7" pos="3120">
          <p15:clr>
            <a:srgbClr val="FBAE40"/>
          </p15:clr>
        </p15:guide>
        <p15:guide id="8" pos="3504">
          <p15:clr>
            <a:srgbClr val="FBAE40"/>
          </p15:clr>
        </p15:guide>
        <p15:guide id="9" orient="horz" pos="3264">
          <p15:clr>
            <a:srgbClr val="FBAE40"/>
          </p15:clr>
        </p15:guide>
        <p15:guide id="10" orient="horz" pos="1344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Title with DATA + Pic">
    <p:bg>
      <p:bgPr>
        <a:solidFill>
          <a:srgbClr val="004F9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>
            <a:extLst>
              <a:ext uri="{FF2B5EF4-FFF2-40B4-BE49-F238E27FC236}">
                <a16:creationId xmlns:a16="http://schemas.microsoft.com/office/drawing/2014/main" id="{9C93F7C2-1EE6-7B46-AD76-676DC38D2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71505"/>
            <a:ext cx="10537420" cy="870271"/>
          </a:xfrm>
          <a:prstGeom prst="rect">
            <a:avLst/>
          </a:prstGeom>
          <a:noFill/>
        </p:spPr>
        <p:txBody>
          <a:bodyPr anchor="b">
            <a:noAutofit/>
          </a:bodyPr>
          <a:lstStyle>
            <a:lvl1pPr>
              <a:defRPr b="1" i="0" kern="0" baseline="0">
                <a:solidFill>
                  <a:schemeClr val="bg1"/>
                </a:solidFill>
                <a:latin typeface="Source Sans Pro" panose="020B0503030403020204" pitchFamily="34" charset="77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48076DE-3A61-F549-BC8D-062979F11F9F}"/>
              </a:ext>
            </a:extLst>
          </p:cNvPr>
          <p:cNvCxnSpPr>
            <a:cxnSpLocks/>
          </p:cNvCxnSpPr>
          <p:nvPr userDrawn="1"/>
        </p:nvCxnSpPr>
        <p:spPr>
          <a:xfrm>
            <a:off x="838200" y="1484304"/>
            <a:ext cx="105156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C56043-3FDA-FEA1-CB2A-8AAAEAF0E24F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860020" y="1828800"/>
            <a:ext cx="10515600" cy="3657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746147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08">
          <p15:clr>
            <a:srgbClr val="FBAE40"/>
          </p15:clr>
        </p15:guide>
        <p15:guide id="3" pos="768">
          <p15:clr>
            <a:srgbClr val="FBAE40"/>
          </p15:clr>
        </p15:guide>
        <p15:guide id="4" pos="3504">
          <p15:clr>
            <a:srgbClr val="FBAE40"/>
          </p15:clr>
        </p15:guide>
        <p15:guide id="6" orient="horz" pos="3456">
          <p15:clr>
            <a:srgbClr val="FBAE40"/>
          </p15:clr>
        </p15:guide>
        <p15:guide id="7" orient="horz" pos="1152">
          <p15:clr>
            <a:srgbClr val="FBAE40"/>
          </p15:clr>
        </p15:guide>
        <p15:guide id="8" pos="3840">
          <p15:clr>
            <a:srgbClr val="FBAE40"/>
          </p15:clr>
        </p15:guide>
        <p15:guide id="9" pos="4176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EFT Title with DATA + Pic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>
            <a:extLst>
              <a:ext uri="{FF2B5EF4-FFF2-40B4-BE49-F238E27FC236}">
                <a16:creationId xmlns:a16="http://schemas.microsoft.com/office/drawing/2014/main" id="{9C93F7C2-1EE6-7B46-AD76-676DC38D2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71505"/>
            <a:ext cx="10537420" cy="870271"/>
          </a:xfrm>
          <a:prstGeom prst="rect">
            <a:avLst/>
          </a:prstGeom>
          <a:noFill/>
        </p:spPr>
        <p:txBody>
          <a:bodyPr anchor="b">
            <a:noAutofit/>
          </a:bodyPr>
          <a:lstStyle>
            <a:lvl1pPr>
              <a:defRPr b="1" i="0" kern="0" baseline="0">
                <a:solidFill>
                  <a:srgbClr val="18214F"/>
                </a:solidFill>
                <a:latin typeface="Source Sans Pro" panose="020B0503030403020204" pitchFamily="34" charset="77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48076DE-3A61-F549-BC8D-062979F11F9F}"/>
              </a:ext>
            </a:extLst>
          </p:cNvPr>
          <p:cNvCxnSpPr>
            <a:cxnSpLocks/>
          </p:cNvCxnSpPr>
          <p:nvPr userDrawn="1"/>
        </p:nvCxnSpPr>
        <p:spPr>
          <a:xfrm>
            <a:off x="838200" y="1484304"/>
            <a:ext cx="105156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C56043-3FDA-FEA1-CB2A-8AAAEAF0E24F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860020" y="1828800"/>
            <a:ext cx="10515600" cy="3657600"/>
          </a:xfrm>
        </p:spPr>
        <p:txBody>
          <a:bodyPr/>
          <a:lstStyle>
            <a:lvl1pPr>
              <a:defRPr>
                <a:solidFill>
                  <a:srgbClr val="18214F"/>
                </a:solidFill>
              </a:defRPr>
            </a:lvl1pPr>
            <a:lvl2pPr>
              <a:defRPr>
                <a:solidFill>
                  <a:srgbClr val="18214F"/>
                </a:solidFill>
              </a:defRPr>
            </a:lvl2pPr>
            <a:lvl3pPr>
              <a:defRPr>
                <a:solidFill>
                  <a:srgbClr val="18214F"/>
                </a:solidFill>
              </a:defRPr>
            </a:lvl3pPr>
            <a:lvl4pPr>
              <a:defRPr>
                <a:solidFill>
                  <a:srgbClr val="18214F"/>
                </a:solidFill>
              </a:defRPr>
            </a:lvl4pPr>
            <a:lvl5pPr>
              <a:defRPr>
                <a:solidFill>
                  <a:srgbClr val="18214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99436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08">
          <p15:clr>
            <a:srgbClr val="FBAE40"/>
          </p15:clr>
        </p15:guide>
        <p15:guide id="3" pos="768">
          <p15:clr>
            <a:srgbClr val="FBAE40"/>
          </p15:clr>
        </p15:guide>
        <p15:guide id="4" pos="3504">
          <p15:clr>
            <a:srgbClr val="FBAE40"/>
          </p15:clr>
        </p15:guide>
        <p15:guide id="6" orient="horz" pos="3456">
          <p15:clr>
            <a:srgbClr val="FBAE40"/>
          </p15:clr>
        </p15:guide>
        <p15:guide id="7" orient="horz" pos="1152">
          <p15:clr>
            <a:srgbClr val="FBAE40"/>
          </p15:clr>
        </p15:guide>
        <p15:guide id="8" pos="3840">
          <p15:clr>
            <a:srgbClr val="FBAE40"/>
          </p15:clr>
        </p15:guide>
        <p15:guide id="9" pos="4176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trodu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>
            <a:extLst>
              <a:ext uri="{FF2B5EF4-FFF2-40B4-BE49-F238E27FC236}">
                <a16:creationId xmlns:a16="http://schemas.microsoft.com/office/drawing/2014/main" id="{9C93F7C2-1EE6-7B46-AD76-676DC38D2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71505"/>
            <a:ext cx="4991101" cy="870271"/>
          </a:xfrm>
          <a:prstGeom prst="rect">
            <a:avLst/>
          </a:prstGeom>
          <a:noFill/>
        </p:spPr>
        <p:txBody>
          <a:bodyPr anchor="b">
            <a:noAutofit/>
          </a:bodyPr>
          <a:lstStyle>
            <a:lvl1pPr>
              <a:defRPr b="1" i="0" kern="0" baseline="0">
                <a:solidFill>
                  <a:srgbClr val="18214F"/>
                </a:solidFill>
                <a:latin typeface="Source Sans Pro" panose="020B0503030403020204" pitchFamily="34" charset="77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48076DE-3A61-F549-BC8D-062979F11F9F}"/>
              </a:ext>
            </a:extLst>
          </p:cNvPr>
          <p:cNvCxnSpPr>
            <a:cxnSpLocks/>
          </p:cNvCxnSpPr>
          <p:nvPr userDrawn="1"/>
        </p:nvCxnSpPr>
        <p:spPr>
          <a:xfrm>
            <a:off x="838200" y="1484304"/>
            <a:ext cx="105156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A83D09D6-5A99-A74C-8BF9-7080E38EEF6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19200" y="1828800"/>
            <a:ext cx="4610100" cy="36576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3200">
                <a:solidFill>
                  <a:srgbClr val="18214F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798472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08">
          <p15:clr>
            <a:srgbClr val="FBAE40"/>
          </p15:clr>
        </p15:guide>
        <p15:guide id="3" pos="768">
          <p15:clr>
            <a:srgbClr val="FBAE40"/>
          </p15:clr>
        </p15:guide>
        <p15:guide id="4" pos="3504">
          <p15:clr>
            <a:srgbClr val="FBAE40"/>
          </p15:clr>
        </p15:guide>
        <p15:guide id="6" orient="horz" pos="3456">
          <p15:clr>
            <a:srgbClr val="FBAE40"/>
          </p15:clr>
        </p15:guide>
        <p15:guide id="7" orient="horz" pos="1152">
          <p15:clr>
            <a:srgbClr val="FBAE40"/>
          </p15:clr>
        </p15:guide>
        <p15:guide id="8" pos="3840">
          <p15:clr>
            <a:srgbClr val="FBAE40"/>
          </p15:clr>
        </p15:guide>
        <p15:guide id="9" pos="4176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OP Title with Copy + Dat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D75C93F-9B39-B14E-8F95-3F4F71234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3317"/>
            <a:ext cx="10515600" cy="878459"/>
          </a:xfrm>
          <a:prstGeom prst="rect">
            <a:avLst/>
          </a:prstGeom>
          <a:noFill/>
        </p:spPr>
        <p:txBody>
          <a:bodyPr anchor="b"/>
          <a:lstStyle>
            <a:lvl1pPr>
              <a:defRPr b="1" i="0">
                <a:solidFill>
                  <a:srgbClr val="18214F"/>
                </a:solidFill>
                <a:latin typeface="Source Sans Pro" panose="020B0503030403020204" pitchFamily="34" charset="77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7BB6FEF-CAD6-8545-B06F-55D8B5926E2B}"/>
              </a:ext>
            </a:extLst>
          </p:cNvPr>
          <p:cNvCxnSpPr>
            <a:cxnSpLocks/>
          </p:cNvCxnSpPr>
          <p:nvPr userDrawn="1"/>
        </p:nvCxnSpPr>
        <p:spPr>
          <a:xfrm>
            <a:off x="838200" y="1484304"/>
            <a:ext cx="105156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xt Placeholder 27">
            <a:extLst>
              <a:ext uri="{FF2B5EF4-FFF2-40B4-BE49-F238E27FC236}">
                <a16:creationId xmlns:a16="http://schemas.microsoft.com/office/drawing/2014/main" id="{F7B34011-377E-CE42-9302-79559B2A06F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19200" y="1828800"/>
            <a:ext cx="4343400" cy="36576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3200">
                <a:solidFill>
                  <a:srgbClr val="18214F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C84056BA-2837-8F44-8004-739C36682A5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629400" y="1828800"/>
            <a:ext cx="4343400" cy="3657600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rgbClr val="004F9D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0085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68">
          <p15:clr>
            <a:srgbClr val="FBAE40"/>
          </p15:clr>
        </p15:guide>
        <p15:guide id="3" orient="horz" pos="1152">
          <p15:clr>
            <a:srgbClr val="FBAE40"/>
          </p15:clr>
        </p15:guide>
        <p15:guide id="4" orient="horz" pos="3456">
          <p15:clr>
            <a:srgbClr val="FBAE40"/>
          </p15:clr>
        </p15:guide>
        <p15:guide id="5" pos="6912">
          <p15:clr>
            <a:srgbClr val="FBAE40"/>
          </p15:clr>
        </p15:guide>
        <p15:guide id="6" pos="3840">
          <p15:clr>
            <a:srgbClr val="FBAE40"/>
          </p15:clr>
        </p15:guide>
        <p15:guide id="7" pos="4176">
          <p15:clr>
            <a:srgbClr val="FBAE40"/>
          </p15:clr>
        </p15:guide>
        <p15:guide id="8" pos="3504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OP Title with Copy + Med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D75C93F-9B39-B14E-8F95-3F4F71234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3317"/>
            <a:ext cx="10515600" cy="878459"/>
          </a:xfrm>
          <a:prstGeom prst="rect">
            <a:avLst/>
          </a:prstGeom>
          <a:noFill/>
        </p:spPr>
        <p:txBody>
          <a:bodyPr anchor="b"/>
          <a:lstStyle>
            <a:lvl1pPr>
              <a:defRPr b="1" i="0">
                <a:solidFill>
                  <a:srgbClr val="18214F"/>
                </a:solidFill>
                <a:latin typeface="Source Sans Pro" panose="020B0503030403020204" pitchFamily="34" charset="77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7BB6FEF-CAD6-8545-B06F-55D8B5926E2B}"/>
              </a:ext>
            </a:extLst>
          </p:cNvPr>
          <p:cNvCxnSpPr>
            <a:cxnSpLocks/>
          </p:cNvCxnSpPr>
          <p:nvPr userDrawn="1"/>
        </p:nvCxnSpPr>
        <p:spPr>
          <a:xfrm>
            <a:off x="838200" y="1484304"/>
            <a:ext cx="10515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xt Placeholder 27">
            <a:extLst>
              <a:ext uri="{FF2B5EF4-FFF2-40B4-BE49-F238E27FC236}">
                <a16:creationId xmlns:a16="http://schemas.microsoft.com/office/drawing/2014/main" id="{F7B34011-377E-CE42-9302-79559B2A06F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19200" y="1828800"/>
            <a:ext cx="3723190" cy="36576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3200">
                <a:solidFill>
                  <a:srgbClr val="18214F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C84056BA-2837-8F44-8004-739C36682A5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5562600" y="2133600"/>
            <a:ext cx="5410200" cy="3048000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rgbClr val="004F9D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59413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68">
          <p15:clr>
            <a:srgbClr val="FBAE40"/>
          </p15:clr>
        </p15:guide>
        <p15:guide id="3" orient="horz" pos="1152">
          <p15:clr>
            <a:srgbClr val="FBAE40"/>
          </p15:clr>
        </p15:guide>
        <p15:guide id="4" orient="horz" pos="3456">
          <p15:clr>
            <a:srgbClr val="FBAE40"/>
          </p15:clr>
        </p15:guide>
        <p15:guide id="5" pos="6912">
          <p15:clr>
            <a:srgbClr val="FBAE40"/>
          </p15:clr>
        </p15:guide>
        <p15:guide id="6" pos="3840">
          <p15:clr>
            <a:srgbClr val="FBAE40"/>
          </p15:clr>
        </p15:guide>
        <p15:guide id="7" pos="3120">
          <p15:clr>
            <a:srgbClr val="FBAE40"/>
          </p15:clr>
        </p15:guide>
        <p15:guide id="8" pos="3504">
          <p15:clr>
            <a:srgbClr val="FBAE40"/>
          </p15:clr>
        </p15:guide>
        <p15:guide id="9" orient="horz" pos="3264">
          <p15:clr>
            <a:srgbClr val="FBAE40"/>
          </p15:clr>
        </p15:guide>
        <p15:guide id="10" orient="horz" pos="1344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9818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438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556C97FE-F032-B847-BDE5-E74BCB78C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1089" y="714886"/>
            <a:ext cx="5967713" cy="3988887"/>
          </a:xfrm>
          <a:prstGeom prst="rect">
            <a:avLst/>
          </a:prstGeom>
          <a:noFill/>
        </p:spPr>
        <p:txBody>
          <a:bodyPr anchor="b">
            <a:noAutofit/>
          </a:bodyPr>
          <a:lstStyle>
            <a:lvl1pPr>
              <a:defRPr sz="7200" b="1" i="0">
                <a:solidFill>
                  <a:srgbClr val="004F9D"/>
                </a:solidFill>
                <a:latin typeface="Source Sans Pro" panose="020B0503030403020204" pitchFamily="34" charset="77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DCB7C41-036F-3C46-985A-A2DA08A2D9DF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4671793"/>
            <a:ext cx="7141580" cy="31980"/>
          </a:xfrm>
          <a:prstGeom prst="line">
            <a:avLst/>
          </a:prstGeom>
          <a:ln>
            <a:solidFill>
              <a:srgbClr val="004F9D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88421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Title, Caption and Pi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69C32234-5597-9943-BCC0-4D32D7864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0325100" cy="6858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F95F29C-14A0-5C4F-877C-1B28B706B781}"/>
              </a:ext>
            </a:extLst>
          </p:cNvPr>
          <p:cNvSpPr/>
          <p:nvPr userDrawn="1"/>
        </p:nvSpPr>
        <p:spPr>
          <a:xfrm>
            <a:off x="10325100" y="0"/>
            <a:ext cx="1866900" cy="6858000"/>
          </a:xfrm>
          <a:prstGeom prst="rect">
            <a:avLst/>
          </a:prstGeom>
          <a:pattFill prst="dkUpDiag">
            <a:fgClr>
              <a:srgbClr val="004F9D"/>
            </a:fgClr>
            <a:bgClr>
              <a:srgbClr val="01359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56C97FE-F032-B847-BDE5-E74BCB78C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2866" y="714887"/>
            <a:ext cx="4128416" cy="2714113"/>
          </a:xfrm>
          <a:prstGeom prst="rect">
            <a:avLst/>
          </a:prstGeom>
          <a:noFill/>
        </p:spPr>
        <p:txBody>
          <a:bodyPr anchor="b">
            <a:noAutofit/>
          </a:bodyPr>
          <a:lstStyle>
            <a:lvl1pPr>
              <a:defRPr sz="6000" b="1" i="0">
                <a:solidFill>
                  <a:srgbClr val="18214F"/>
                </a:solidFill>
                <a:latin typeface="Source Sans Pro" panose="020B0503030403020204" pitchFamily="34" charset="77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EE74C142-31AF-234D-926E-15F7604CA2D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52866" y="3691766"/>
            <a:ext cx="2854035" cy="1666717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2800" b="0" i="0" kern="0" spc="0" baseline="0">
                <a:solidFill>
                  <a:srgbClr val="18214F"/>
                </a:solidFill>
                <a:latin typeface="Source Sans Pro Light" panose="020B0403030403020204" pitchFamily="34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</a:t>
            </a:r>
            <a:br>
              <a:rPr lang="en-US"/>
            </a:br>
            <a:r>
              <a:rPr lang="en-US"/>
              <a:t>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4333043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6504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Title, Caption and Pi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69C32234-5597-9943-BCC0-4D32D7864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866900" y="0"/>
            <a:ext cx="10325100" cy="6858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F95F29C-14A0-5C4F-877C-1B28B706B7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866900" cy="6858000"/>
          </a:xfrm>
          <a:prstGeom prst="rect">
            <a:avLst/>
          </a:prstGeom>
          <a:pattFill prst="dkUpDiag">
            <a:fgClr>
              <a:srgbClr val="004F9D"/>
            </a:fgClr>
            <a:bgClr>
              <a:srgbClr val="01359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56C97FE-F032-B847-BDE5-E74BCB78C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41925" y="714887"/>
            <a:ext cx="4128416" cy="2714113"/>
          </a:xfrm>
          <a:prstGeom prst="rect">
            <a:avLst/>
          </a:prstGeom>
          <a:noFill/>
        </p:spPr>
        <p:txBody>
          <a:bodyPr anchor="b">
            <a:noAutofit/>
          </a:bodyPr>
          <a:lstStyle>
            <a:lvl1pPr algn="r">
              <a:defRPr sz="6000" b="1" i="0">
                <a:solidFill>
                  <a:srgbClr val="18214F"/>
                </a:solidFill>
                <a:latin typeface="Source Sans Pro" panose="020B0503030403020204" pitchFamily="34" charset="77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EE74C142-31AF-234D-926E-15F7604CA2D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616306" y="3691766"/>
            <a:ext cx="2854035" cy="1666717"/>
          </a:xfrm>
        </p:spPr>
        <p:txBody>
          <a:bodyPr>
            <a:noAutofit/>
          </a:bodyPr>
          <a:lstStyle>
            <a:lvl1pPr marL="0" indent="0" algn="r">
              <a:lnSpc>
                <a:spcPct val="100000"/>
              </a:lnSpc>
              <a:buNone/>
              <a:defRPr sz="2800" b="0" i="0" kern="0" spc="0" baseline="0">
                <a:solidFill>
                  <a:srgbClr val="18214F"/>
                </a:solidFill>
                <a:latin typeface="Source Sans Pro Light" panose="020B0403030403020204" pitchFamily="34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</a:t>
            </a:r>
            <a:br>
              <a:rPr lang="en-US"/>
            </a:br>
            <a:r>
              <a:rPr lang="en-US"/>
              <a:t>subtitle style</a:t>
            </a:r>
          </a:p>
        </p:txBody>
      </p:sp>
      <p:pic>
        <p:nvPicPr>
          <p:cNvPr id="8" name="Picture 7" descr="A picture containing text, font, logo, screenshot&#10;&#10;Description automatically generated">
            <a:extLst>
              <a:ext uri="{FF2B5EF4-FFF2-40B4-BE49-F238E27FC236}">
                <a16:creationId xmlns:a16="http://schemas.microsoft.com/office/drawing/2014/main" id="{705AD30C-C5EC-43C1-A398-903E635F891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5893" t="24175" r="66166" b="26581"/>
          <a:stretch/>
        </p:blipFill>
        <p:spPr>
          <a:xfrm>
            <a:off x="131806" y="5978829"/>
            <a:ext cx="733167" cy="755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672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Section Header + Pi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CF95F29C-14A0-5C4F-877C-1B28B706B7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262718" cy="6858000"/>
          </a:xfrm>
          <a:prstGeom prst="rect">
            <a:avLst/>
          </a:prstGeom>
          <a:pattFill prst="dkUpDiag">
            <a:fgClr>
              <a:srgbClr val="004F9D"/>
            </a:fgClr>
            <a:bgClr>
              <a:srgbClr val="01359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67A2BA2-B7FF-5149-B98F-44E9F3D7BA2B}"/>
              </a:ext>
            </a:extLst>
          </p:cNvPr>
          <p:cNvSpPr/>
          <p:nvPr userDrawn="1"/>
        </p:nvSpPr>
        <p:spPr>
          <a:xfrm>
            <a:off x="657676" y="3604628"/>
            <a:ext cx="1343891" cy="1385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1035FF9D-8F55-774F-A2D7-885F4FB16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3501" y="954741"/>
            <a:ext cx="3328911" cy="2474259"/>
          </a:xfrm>
          <a:prstGeom prst="rect">
            <a:avLst/>
          </a:prstGeom>
          <a:noFill/>
        </p:spPr>
        <p:txBody>
          <a:bodyPr anchor="b">
            <a:noAutofit/>
          </a:bodyPr>
          <a:lstStyle>
            <a:lvl1pPr>
              <a:defRPr b="1" i="0" kern="0" baseline="0">
                <a:solidFill>
                  <a:schemeClr val="bg1"/>
                </a:solidFill>
                <a:latin typeface="Source Sans Pro" panose="020B0503030403020204" pitchFamily="34" charset="77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9CF51F07-D41C-F145-88D1-66956E300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262718" y="0"/>
            <a:ext cx="7929282" cy="6858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pic>
        <p:nvPicPr>
          <p:cNvPr id="9" name="Picture 8" descr="A picture containing text, font, logo, screenshot&#10;&#10;Description automatically generated">
            <a:extLst>
              <a:ext uri="{FF2B5EF4-FFF2-40B4-BE49-F238E27FC236}">
                <a16:creationId xmlns:a16="http://schemas.microsoft.com/office/drawing/2014/main" id="{366DD6D9-36CF-4C55-AB1C-56082894287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5893" t="24175" r="65965" b="26581"/>
          <a:stretch/>
        </p:blipFill>
        <p:spPr>
          <a:xfrm>
            <a:off x="131806" y="5978829"/>
            <a:ext cx="741405" cy="755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9973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08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Section Header + Pi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A240887-672A-304F-9FA5-1BEF1B2AEB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929282" y="0"/>
            <a:ext cx="4262718" cy="6858000"/>
          </a:xfrm>
          <a:prstGeom prst="rect">
            <a:avLst/>
          </a:prstGeom>
          <a:pattFill prst="dkUpDiag">
            <a:fgClr>
              <a:srgbClr val="004F9D"/>
            </a:fgClr>
            <a:bgClr>
              <a:srgbClr val="01359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69C32234-5597-9943-BCC0-4D32D7864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7929282" cy="6858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A85F05C-984C-D042-AFBB-8851E753CF09}"/>
              </a:ext>
            </a:extLst>
          </p:cNvPr>
          <p:cNvSpPr/>
          <p:nvPr userDrawn="1"/>
        </p:nvSpPr>
        <p:spPr>
          <a:xfrm>
            <a:off x="8491193" y="3604628"/>
            <a:ext cx="1343891" cy="1385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BF3CEF31-6BBD-F84E-936F-6782D772FE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7018" y="954741"/>
            <a:ext cx="3328911" cy="2474259"/>
          </a:xfrm>
          <a:prstGeom prst="rect">
            <a:avLst/>
          </a:prstGeom>
          <a:noFill/>
        </p:spPr>
        <p:txBody>
          <a:bodyPr anchor="b">
            <a:noAutofit/>
          </a:bodyPr>
          <a:lstStyle>
            <a:lvl1pPr>
              <a:defRPr b="1" i="0" kern="0" baseline="0">
                <a:solidFill>
                  <a:schemeClr val="bg1"/>
                </a:solidFill>
                <a:latin typeface="Source Sans Pro" panose="020B0503030403020204" pitchFamily="34" charset="77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198673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ia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C84056BA-2837-8F44-8004-739C36682A52}"/>
              </a:ext>
            </a:extLst>
          </p:cNvPr>
          <p:cNvSpPr>
            <a:spLocks noGrp="1" noChangeAspect="1"/>
          </p:cNvSpPr>
          <p:nvPr>
            <p:ph sz="quarter" idx="11"/>
          </p:nvPr>
        </p:nvSpPr>
        <p:spPr>
          <a:xfrm>
            <a:off x="0" y="3858"/>
            <a:ext cx="12166100" cy="6854142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E22D2F-C8CF-13BE-83FC-161E55B8C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121242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68">
          <p15:clr>
            <a:srgbClr val="FBAE40"/>
          </p15:clr>
        </p15:guide>
        <p15:guide id="3" orient="horz" pos="1152">
          <p15:clr>
            <a:srgbClr val="FBAE40"/>
          </p15:clr>
        </p15:guide>
        <p15:guide id="4" orient="horz" pos="3456">
          <p15:clr>
            <a:srgbClr val="FBAE40"/>
          </p15:clr>
        </p15:guide>
        <p15:guide id="5" pos="6912">
          <p15:clr>
            <a:srgbClr val="FBAE40"/>
          </p15:clr>
        </p15:guide>
        <p15:guide id="6" pos="3840">
          <p15:clr>
            <a:srgbClr val="FBAE40"/>
          </p15:clr>
        </p15:guide>
        <p15:guide id="7" pos="3120">
          <p15:clr>
            <a:srgbClr val="FBAE40"/>
          </p15:clr>
        </p15:guide>
        <p15:guide id="8" pos="3504">
          <p15:clr>
            <a:srgbClr val="FBAE40"/>
          </p15:clr>
        </p15:guide>
        <p15:guide id="9" orient="horz" pos="3264">
          <p15:clr>
            <a:srgbClr val="FBAE40"/>
          </p15:clr>
        </p15:guide>
        <p15:guide id="10" orient="horz" pos="1344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">
    <p:bg>
      <p:bgPr>
        <a:solidFill>
          <a:srgbClr val="004F9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>
            <a:extLst>
              <a:ext uri="{FF2B5EF4-FFF2-40B4-BE49-F238E27FC236}">
                <a16:creationId xmlns:a16="http://schemas.microsoft.com/office/drawing/2014/main" id="{9C93F7C2-1EE6-7B46-AD76-676DC38D2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71505"/>
            <a:ext cx="4991101" cy="870271"/>
          </a:xfrm>
          <a:prstGeom prst="rect">
            <a:avLst/>
          </a:prstGeom>
          <a:noFill/>
        </p:spPr>
        <p:txBody>
          <a:bodyPr anchor="b">
            <a:noAutofit/>
          </a:bodyPr>
          <a:lstStyle>
            <a:lvl1pPr>
              <a:defRPr b="1" i="0" kern="0" baseline="0">
                <a:solidFill>
                  <a:schemeClr val="bg1"/>
                </a:solidFill>
                <a:latin typeface="Source Sans Pro" panose="020B0503030403020204" pitchFamily="34" charset="77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48076DE-3A61-F549-BC8D-062979F11F9F}"/>
              </a:ext>
            </a:extLst>
          </p:cNvPr>
          <p:cNvCxnSpPr>
            <a:cxnSpLocks/>
          </p:cNvCxnSpPr>
          <p:nvPr userDrawn="1"/>
        </p:nvCxnSpPr>
        <p:spPr>
          <a:xfrm>
            <a:off x="838200" y="1484304"/>
            <a:ext cx="105156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A83D09D6-5A99-A74C-8BF9-7080E38EEF6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19200" y="1828800"/>
            <a:ext cx="4610100" cy="36576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292020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08">
          <p15:clr>
            <a:srgbClr val="FBAE40"/>
          </p15:clr>
        </p15:guide>
        <p15:guide id="3" pos="768">
          <p15:clr>
            <a:srgbClr val="FBAE40"/>
          </p15:clr>
        </p15:guide>
        <p15:guide id="4" pos="3504">
          <p15:clr>
            <a:srgbClr val="FBAE40"/>
          </p15:clr>
        </p15:guide>
        <p15:guide id="6" orient="horz" pos="3456">
          <p15:clr>
            <a:srgbClr val="FBAE40"/>
          </p15:clr>
        </p15:guide>
        <p15:guide id="7" orient="horz" pos="1152">
          <p15:clr>
            <a:srgbClr val="FBAE40"/>
          </p15:clr>
        </p15:guide>
        <p15:guide id="8" pos="3840">
          <p15:clr>
            <a:srgbClr val="FBAE40"/>
          </p15:clr>
        </p15:guide>
        <p15:guide id="9" pos="417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 Title with Copy + Data">
    <p:bg>
      <p:bgPr>
        <a:solidFill>
          <a:srgbClr val="004F9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D75C93F-9B39-B14E-8F95-3F4F71234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3317"/>
            <a:ext cx="10515600" cy="878459"/>
          </a:xfrm>
          <a:prstGeom prst="rect">
            <a:avLst/>
          </a:prstGeom>
          <a:noFill/>
        </p:spPr>
        <p:txBody>
          <a:bodyPr anchor="b"/>
          <a:lstStyle>
            <a:lvl1pPr>
              <a:defRPr b="1" i="0">
                <a:solidFill>
                  <a:schemeClr val="bg1"/>
                </a:solidFill>
                <a:latin typeface="Source Sans Pro" panose="020B0503030403020204" pitchFamily="34" charset="77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7BB6FEF-CAD6-8545-B06F-55D8B5926E2B}"/>
              </a:ext>
            </a:extLst>
          </p:cNvPr>
          <p:cNvCxnSpPr>
            <a:cxnSpLocks/>
          </p:cNvCxnSpPr>
          <p:nvPr userDrawn="1"/>
        </p:nvCxnSpPr>
        <p:spPr>
          <a:xfrm>
            <a:off x="838200" y="1484304"/>
            <a:ext cx="105156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xt Placeholder 27">
            <a:extLst>
              <a:ext uri="{FF2B5EF4-FFF2-40B4-BE49-F238E27FC236}">
                <a16:creationId xmlns:a16="http://schemas.microsoft.com/office/drawing/2014/main" id="{F7B34011-377E-CE42-9302-79559B2A06F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19200" y="1828800"/>
            <a:ext cx="4343400" cy="36576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C84056BA-2837-8F44-8004-739C36682A5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629400" y="1828800"/>
            <a:ext cx="4343400" cy="3657600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rgbClr val="004F9D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816380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68">
          <p15:clr>
            <a:srgbClr val="FBAE40"/>
          </p15:clr>
        </p15:guide>
        <p15:guide id="3" orient="horz" pos="1152">
          <p15:clr>
            <a:srgbClr val="FBAE40"/>
          </p15:clr>
        </p15:guide>
        <p15:guide id="4" orient="horz" pos="3456">
          <p15:clr>
            <a:srgbClr val="FBAE40"/>
          </p15:clr>
        </p15:guide>
        <p15:guide id="5" pos="6912">
          <p15:clr>
            <a:srgbClr val="FBAE40"/>
          </p15:clr>
        </p15:guide>
        <p15:guide id="6" pos="3840">
          <p15:clr>
            <a:srgbClr val="FBAE40"/>
          </p15:clr>
        </p15:guide>
        <p15:guide id="7" pos="4176">
          <p15:clr>
            <a:srgbClr val="FBAE40"/>
          </p15:clr>
        </p15:guide>
        <p15:guide id="8" pos="3504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A0E167-3836-0642-BCC3-4535E090A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71500"/>
            <a:ext cx="10515600" cy="864725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76B000-B4CE-5D45-B0F6-37FF6D9B6C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19200" y="1828800"/>
            <a:ext cx="9753600" cy="3657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B47E2A7E-8957-394B-836C-16BA372D57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latin typeface="Source Sans Pro" panose="020B0503030403020204" pitchFamily="34" charset="77"/>
              </a:defRPr>
            </a:lvl1pPr>
          </a:lstStyle>
          <a:p>
            <a:fld id="{F9DACE89-5049-9D42-8713-0737A9D7485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10" descr="A picture containing text, font, logo, screenshot&#10;&#10;Description automatically generated">
            <a:extLst>
              <a:ext uri="{FF2B5EF4-FFF2-40B4-BE49-F238E27FC236}">
                <a16:creationId xmlns:a16="http://schemas.microsoft.com/office/drawing/2014/main" id="{E175319D-01D0-408A-A46A-6244B306386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9"/>
          <a:srcRect l="15893" t="24175" r="66822" b="26581"/>
          <a:stretch/>
        </p:blipFill>
        <p:spPr>
          <a:xfrm>
            <a:off x="131806" y="5978829"/>
            <a:ext cx="706394" cy="75504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2869402-5CF0-A269-0B9D-B7EF7F133BA6}"/>
              </a:ext>
            </a:extLst>
          </p:cNvPr>
          <p:cNvSpPr txBox="1"/>
          <p:nvPr userDrawn="1"/>
        </p:nvSpPr>
        <p:spPr>
          <a:xfrm>
            <a:off x="838200" y="6286500"/>
            <a:ext cx="48878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rgbClr val="013591"/>
                </a:solidFill>
                <a:latin typeface="+mn-lt"/>
              </a:rPr>
              <a:t>© 2026 University of New Hampshire and Syracuse University. All Rights Reserved. </a:t>
            </a:r>
            <a:br>
              <a:rPr lang="en-US" sz="1000" dirty="0">
                <a:solidFill>
                  <a:srgbClr val="013591"/>
                </a:solidFill>
                <a:latin typeface="+mn-lt"/>
              </a:rPr>
            </a:br>
            <a:r>
              <a:rPr lang="en-US" sz="1000" dirty="0">
                <a:solidFill>
                  <a:srgbClr val="013591"/>
                </a:solidFill>
                <a:latin typeface="+mn-lt"/>
              </a:rPr>
              <a:t>iod.unh.edu/equipped-engage</a:t>
            </a:r>
          </a:p>
        </p:txBody>
      </p:sp>
    </p:spTree>
    <p:extLst>
      <p:ext uri="{BB962C8B-B14F-4D97-AF65-F5344CB8AC3E}">
        <p14:creationId xmlns:p14="http://schemas.microsoft.com/office/powerpoint/2010/main" val="2397184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rgbClr val="003591"/>
          </a:solidFill>
          <a:latin typeface="Source Sans Pro" panose="020B0503030403020204" pitchFamily="34" charset="77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400"/>
        </a:spcBef>
        <a:buFont typeface="Arial" panose="020B0604020202020204" pitchFamily="34" charset="0"/>
        <a:buNone/>
        <a:defRPr sz="3600" kern="1200">
          <a:solidFill>
            <a:srgbClr val="003591"/>
          </a:solidFill>
          <a:latin typeface="Source Sans Pro" panose="020B0503030403020204" pitchFamily="34" charset="77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None/>
        <a:defRPr sz="3200" kern="1200">
          <a:solidFill>
            <a:srgbClr val="003591"/>
          </a:solidFill>
          <a:latin typeface="Source Sans Pro" panose="020B0503030403020204" pitchFamily="34" charset="77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None/>
        <a:defRPr sz="2800" kern="1200">
          <a:solidFill>
            <a:srgbClr val="003591"/>
          </a:solidFill>
          <a:latin typeface="Source Sans Pro" panose="020B0503030403020204" pitchFamily="34" charset="77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None/>
        <a:defRPr sz="2800" kern="1200">
          <a:solidFill>
            <a:srgbClr val="003591"/>
          </a:solidFill>
          <a:latin typeface="Source Sans Pro" panose="020B0503030403020204" pitchFamily="34" charset="77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None/>
        <a:defRPr sz="2800" kern="1200">
          <a:solidFill>
            <a:srgbClr val="003591"/>
          </a:solidFill>
          <a:latin typeface="Source Sans Pro" panose="020B0503030403020204" pitchFamily="34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6.png"/><Relationship Id="rId11" Type="http://schemas.openxmlformats.org/officeDocument/2006/relationships/image" Target="../media/image11.sv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2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9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7.png"/><Relationship Id="rId5" Type="http://schemas.openxmlformats.org/officeDocument/2006/relationships/image" Target="../media/image5.png"/><Relationship Id="rId10" Type="http://schemas.openxmlformats.org/officeDocument/2006/relationships/image" Target="../media/image11.svg"/><Relationship Id="rId4" Type="http://schemas.openxmlformats.org/officeDocument/2006/relationships/image" Target="../media/image8.png"/><Relationship Id="rId9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9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7.png"/><Relationship Id="rId5" Type="http://schemas.openxmlformats.org/officeDocument/2006/relationships/image" Target="../media/image5.png"/><Relationship Id="rId4" Type="http://schemas.openxmlformats.org/officeDocument/2006/relationships/image" Target="../media/image8.png"/><Relationship Id="rId9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FA284A3-7F14-E2DA-9787-8BCED5BC6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>
                <a:latin typeface="Source Sans Pro" panose="020B0503030403020204" pitchFamily="34" charset="0"/>
                <a:ea typeface="Source Sans Pro" panose="020B0503030403020204" pitchFamily="34" charset="0"/>
                <a:cs typeface="Calibri" panose="020F0502020204030204" pitchFamily="34" charset="0"/>
              </a:rPr>
              <a:t>How I like to learn and share my ideas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D154878-9790-4E4A-2CF1-1D766D0AFB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1828800"/>
            <a:ext cx="9753600" cy="4114800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>
                <a:latin typeface="Source Sans Pro" panose="020B0503030403020204" pitchFamily="34" charset="0"/>
                <a:ea typeface="Source Sans Pro" panose="020B0503030403020204" pitchFamily="34" charset="0"/>
                <a:cs typeface="Calibri" panose="020F0502020204030204" pitchFamily="34" charset="0"/>
              </a:rPr>
              <a:t>People learn and communicate in different ways.</a:t>
            </a:r>
          </a:p>
          <a:p>
            <a:pPr>
              <a:lnSpc>
                <a:spcPct val="120000"/>
              </a:lnSpc>
            </a:pPr>
            <a:r>
              <a:rPr lang="en-US">
                <a:latin typeface="Source Sans Pro" panose="020B0503030403020204" pitchFamily="34" charset="0"/>
                <a:ea typeface="Source Sans Pro" panose="020B0503030403020204" pitchFamily="34" charset="0"/>
                <a:cs typeface="Calibri" panose="020F0502020204030204" pitchFamily="34" charset="0"/>
              </a:rPr>
              <a:t>Some people learn by reading and other people learn by doing things.</a:t>
            </a:r>
          </a:p>
          <a:p>
            <a:pPr>
              <a:lnSpc>
                <a:spcPct val="120000"/>
              </a:lnSpc>
            </a:pPr>
            <a:r>
              <a:rPr lang="en-US">
                <a:latin typeface="Source Sans Pro" panose="020B0503030403020204" pitchFamily="34" charset="0"/>
                <a:ea typeface="Source Sans Pro" panose="020B0503030403020204" pitchFamily="34" charset="0"/>
                <a:cs typeface="Calibri" panose="020F0502020204030204" pitchFamily="34" charset="0"/>
              </a:rPr>
              <a:t>Some people communicate by writing or typing or use American Sign Language (ASL) or Augmentative and Alternative Communication (AAC). </a:t>
            </a:r>
          </a:p>
          <a:p>
            <a:pPr marL="0" indent="0">
              <a:lnSpc>
                <a:spcPct val="120000"/>
              </a:lnSpc>
              <a:buNone/>
            </a:pPr>
            <a:endParaRPr lang="en-US">
              <a:latin typeface="Source Sans Pro" panose="020B0503030403020204" pitchFamily="34" charset="0"/>
              <a:ea typeface="Source Sans Pro" panose="020B050303040302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b="1">
                <a:latin typeface="Source Sans Pro" panose="020B0503030403020204" pitchFamily="34" charset="0"/>
                <a:ea typeface="Source Sans Pro" panose="020B0503030403020204" pitchFamily="34" charset="0"/>
                <a:cs typeface="Calibri" panose="020F0502020204030204" pitchFamily="34" charset="0"/>
              </a:rPr>
              <a:t>Directions: </a:t>
            </a:r>
            <a:r>
              <a:rPr lang="en-US">
                <a:latin typeface="Source Sans Pro" panose="020B0503030403020204" pitchFamily="34" charset="0"/>
                <a:ea typeface="Source Sans Pro" panose="020B0503030403020204" pitchFamily="34" charset="0"/>
                <a:cs typeface="Calibri" panose="020F0502020204030204" pitchFamily="34" charset="0"/>
              </a:rPr>
              <a:t>Sort the pictures to show how you like to learn and share your ideas for:</a:t>
            </a:r>
          </a:p>
          <a:p>
            <a:pPr marL="0" indent="0">
              <a:lnSpc>
                <a:spcPct val="120000"/>
              </a:lnSpc>
              <a:buNone/>
            </a:pPr>
            <a:endParaRPr lang="en-US">
              <a:latin typeface="Source Sans Pro" panose="020B0503030403020204" pitchFamily="34" charset="0"/>
              <a:ea typeface="Source Sans Pro" panose="020B0503030403020204" pitchFamily="34" charset="0"/>
              <a:cs typeface="Calibri" panose="020F0502020204030204" pitchFamily="34" charset="0"/>
            </a:endParaRPr>
          </a:p>
          <a:p>
            <a:pPr marL="571500" indent="-5715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>
                <a:latin typeface="Source Sans Pro" panose="020B0503030403020204" pitchFamily="34" charset="0"/>
                <a:ea typeface="Source Sans Pro" panose="020B0503030403020204" pitchFamily="34" charset="0"/>
                <a:cs typeface="Calibri" panose="020F0502020204030204" pitchFamily="34" charset="0"/>
              </a:rPr>
              <a:t>Working 1-on-1</a:t>
            </a:r>
          </a:p>
          <a:p>
            <a:pPr marL="571500" indent="-5715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>
                <a:latin typeface="Source Sans Pro" panose="020B0503030403020204" pitchFamily="34" charset="0"/>
                <a:ea typeface="Source Sans Pro" panose="020B0503030403020204" pitchFamily="34" charset="0"/>
                <a:cs typeface="Calibri" panose="020F0502020204030204" pitchFamily="34" charset="0"/>
              </a:rPr>
              <a:t>Working in a group</a:t>
            </a:r>
            <a:r>
              <a:rPr lang="en-US" sz="1800"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Calibri" panose="020F0502020204030204" pitchFamily="34" charset="0"/>
              </a:rPr>
              <a:t> </a:t>
            </a:r>
          </a:p>
          <a:p>
            <a:pPr marL="0" marR="0" indent="0">
              <a:lnSpc>
                <a:spcPct val="120000"/>
              </a:lnSpc>
              <a:buNone/>
            </a:pPr>
            <a:endParaRPr lang="en-US" sz="1800">
              <a:effectLst/>
              <a:latin typeface="Source Sans Pro" panose="020B0503030403020204" pitchFamily="34" charset="0"/>
              <a:ea typeface="Source Sans Pro" panose="020B050303040302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b="1">
              <a:latin typeface="Source Sans Pro" panose="020B0503030403020204" pitchFamily="34" charset="0"/>
              <a:ea typeface="Source Sans Pro" panose="020B050303040302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5969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08AC40-1AF3-0705-5B8C-1EE2C52E68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2C265A81-EC71-4E9A-08C5-D9C83BD91E5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463400" y="296411"/>
            <a:ext cx="4632599" cy="132556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j-cs"/>
              </a:rPr>
              <a:t>When I am working in a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j-cs"/>
              </a:rPr>
              <a:t>group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j-cs"/>
              </a:rPr>
              <a:t>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j-cs"/>
              </a:rPr>
              <a:t>I like to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j-cs"/>
              </a:rPr>
              <a:t>learn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j-cs"/>
              </a:rPr>
              <a:t> by…​</a:t>
            </a:r>
          </a:p>
        </p:txBody>
      </p:sp>
      <p:sp>
        <p:nvSpPr>
          <p:cNvPr id="45" name="TextBox 44" descr="Drag or cut and paste the ways you like to learn in a group setting.">
            <a:extLst>
              <a:ext uri="{FF2B5EF4-FFF2-40B4-BE49-F238E27FC236}">
                <a16:creationId xmlns:a16="http://schemas.microsoft.com/office/drawing/2014/main" id="{62A6B6D1-00B7-99EF-27B7-43072E48FC64}"/>
              </a:ext>
            </a:extLst>
          </p:cNvPr>
          <p:cNvSpPr txBox="1"/>
          <p:nvPr/>
        </p:nvSpPr>
        <p:spPr>
          <a:xfrm>
            <a:off x="300459" y="1712294"/>
            <a:ext cx="5795542" cy="4147696"/>
          </a:xfrm>
          <a:prstGeom prst="rect">
            <a:avLst/>
          </a:prstGeom>
          <a:noFill/>
          <a:ln w="28575"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endParaRPr lang="en-US"/>
          </a:p>
        </p:txBody>
      </p:sp>
      <p:grpSp>
        <p:nvGrpSpPr>
          <p:cNvPr id="49" name="Group 48" descr="Doing things or practicing">
            <a:extLst>
              <a:ext uri="{FF2B5EF4-FFF2-40B4-BE49-F238E27FC236}">
                <a16:creationId xmlns:a16="http://schemas.microsoft.com/office/drawing/2014/main" id="{E214D426-B061-8959-CDCF-D471C67F35C6}"/>
              </a:ext>
            </a:extLst>
          </p:cNvPr>
          <p:cNvGrpSpPr/>
          <p:nvPr/>
        </p:nvGrpSpPr>
        <p:grpSpPr>
          <a:xfrm>
            <a:off x="6443832" y="1079184"/>
            <a:ext cx="1554480" cy="1463040"/>
            <a:chOff x="9531766" y="405063"/>
            <a:chExt cx="1554480" cy="1463040"/>
          </a:xfrm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E0B3E7C2-C35E-5743-122F-0BC124665587}"/>
                </a:ext>
              </a:extLst>
            </p:cNvPr>
            <p:cNvSpPr/>
            <p:nvPr/>
          </p:nvSpPr>
          <p:spPr>
            <a:xfrm>
              <a:off x="9531766" y="405063"/>
              <a:ext cx="1554480" cy="146304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3">
                <a:shade val="15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t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cs typeface="Calibri" panose="020F0502020204030204" pitchFamily="34" charset="0"/>
                </a:rPr>
                <a:t>Doing things or practicing</a:t>
              </a:r>
            </a:p>
          </p:txBody>
        </p:sp>
        <p:pic>
          <p:nvPicPr>
            <p:cNvPr id="51" name="Picture 50" descr="Three people in a circle with a gear in the middle">
              <a:extLst>
                <a:ext uri="{FF2B5EF4-FFF2-40B4-BE49-F238E27FC236}">
                  <a16:creationId xmlns:a16="http://schemas.microsoft.com/office/drawing/2014/main" id="{7DC3A37B-A8CF-F173-7231-A658E2E32AA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43246" y="1038173"/>
              <a:ext cx="731520" cy="731520"/>
            </a:xfrm>
            <a:prstGeom prst="rect">
              <a:avLst/>
            </a:prstGeom>
            <a:ln>
              <a:noFill/>
            </a:ln>
          </p:spPr>
        </p:pic>
      </p:grpSp>
      <p:grpSp>
        <p:nvGrpSpPr>
          <p:cNvPr id="52" name="Group 51" descr="Reading on my own">
            <a:extLst>
              <a:ext uri="{FF2B5EF4-FFF2-40B4-BE49-F238E27FC236}">
                <a16:creationId xmlns:a16="http://schemas.microsoft.com/office/drawing/2014/main" id="{7205517F-D940-EE88-6567-A998DDAC0238}"/>
              </a:ext>
            </a:extLst>
          </p:cNvPr>
          <p:cNvGrpSpPr/>
          <p:nvPr/>
        </p:nvGrpSpPr>
        <p:grpSpPr>
          <a:xfrm>
            <a:off x="8270895" y="1079184"/>
            <a:ext cx="1554480" cy="1463040"/>
            <a:chOff x="9531766" y="2097569"/>
            <a:chExt cx="1554480" cy="1463040"/>
          </a:xfrm>
        </p:grpSpPr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24373ED2-D5CA-72FF-942F-38619103C1BB}"/>
                </a:ext>
              </a:extLst>
            </p:cNvPr>
            <p:cNvSpPr/>
            <p:nvPr/>
          </p:nvSpPr>
          <p:spPr>
            <a:xfrm>
              <a:off x="9531766" y="2097569"/>
              <a:ext cx="1554480" cy="146304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3">
                <a:shade val="15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t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cs typeface="Calibri" panose="020F0502020204030204" pitchFamily="34" charset="0"/>
                </a:rPr>
                <a:t>Reading on my own</a:t>
              </a:r>
            </a:p>
          </p:txBody>
        </p:sp>
        <p:pic>
          <p:nvPicPr>
            <p:cNvPr id="54" name="Picture 53" descr="A person reading a book. ">
              <a:extLst>
                <a:ext uri="{FF2B5EF4-FFF2-40B4-BE49-F238E27FC236}">
                  <a16:creationId xmlns:a16="http://schemas.microsoft.com/office/drawing/2014/main" id="{FAF0BCEF-E65A-9703-1139-75E371B80F4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43246" y="2711417"/>
              <a:ext cx="731520" cy="731520"/>
            </a:xfrm>
            <a:prstGeom prst="rect">
              <a:avLst/>
            </a:prstGeom>
            <a:ln>
              <a:noFill/>
            </a:ln>
          </p:spPr>
        </p:pic>
      </p:grpSp>
      <p:grpSp>
        <p:nvGrpSpPr>
          <p:cNvPr id="55" name="Group 54" descr="Looking at pictures">
            <a:extLst>
              <a:ext uri="{FF2B5EF4-FFF2-40B4-BE49-F238E27FC236}">
                <a16:creationId xmlns:a16="http://schemas.microsoft.com/office/drawing/2014/main" id="{78635EA5-D420-96D1-1FD5-FA35890D8BDE}"/>
              </a:ext>
            </a:extLst>
          </p:cNvPr>
          <p:cNvGrpSpPr/>
          <p:nvPr/>
        </p:nvGrpSpPr>
        <p:grpSpPr>
          <a:xfrm>
            <a:off x="10097959" y="1079184"/>
            <a:ext cx="1554480" cy="1463040"/>
            <a:chOff x="7564573" y="2130880"/>
            <a:chExt cx="1554480" cy="1463040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6072F958-3B8F-54D0-EDBE-D2E5AE0A37D1}"/>
                </a:ext>
              </a:extLst>
            </p:cNvPr>
            <p:cNvSpPr/>
            <p:nvPr/>
          </p:nvSpPr>
          <p:spPr>
            <a:xfrm>
              <a:off x="7564573" y="2130880"/>
              <a:ext cx="1554480" cy="146304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3">
                <a:shade val="15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t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cs typeface="Calibri" panose="020F0502020204030204" pitchFamily="34" charset="0"/>
                </a:rPr>
                <a:t>Looking at pictures</a:t>
              </a:r>
            </a:p>
          </p:txBody>
        </p:sp>
        <p:pic>
          <p:nvPicPr>
            <p:cNvPr id="57" name="Picture 56" descr="A piece of paper with a picture on it.">
              <a:extLst>
                <a:ext uri="{FF2B5EF4-FFF2-40B4-BE49-F238E27FC236}">
                  <a16:creationId xmlns:a16="http://schemas.microsoft.com/office/drawing/2014/main" id="{653AE6BC-31ED-E8B2-7582-9BED73A7ECB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224" t="17482" r="23659" b="20163"/>
            <a:stretch>
              <a:fillRect/>
            </a:stretch>
          </p:blipFill>
          <p:spPr bwMode="auto">
            <a:xfrm>
              <a:off x="8019868" y="2725969"/>
              <a:ext cx="643890" cy="777554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</p:grpSp>
      <p:grpSp>
        <p:nvGrpSpPr>
          <p:cNvPr id="58" name="Group 57" descr="Talking with someone else">
            <a:extLst>
              <a:ext uri="{FF2B5EF4-FFF2-40B4-BE49-F238E27FC236}">
                <a16:creationId xmlns:a16="http://schemas.microsoft.com/office/drawing/2014/main" id="{25B3F5F3-C4BF-6074-E511-8C94B2BFF4B1}"/>
              </a:ext>
            </a:extLst>
          </p:cNvPr>
          <p:cNvGrpSpPr/>
          <p:nvPr/>
        </p:nvGrpSpPr>
        <p:grpSpPr>
          <a:xfrm>
            <a:off x="6443832" y="2738067"/>
            <a:ext cx="1554480" cy="1463040"/>
            <a:chOff x="2705058" y="2040483"/>
            <a:chExt cx="1554480" cy="1463040"/>
          </a:xfrm>
          <a:solidFill>
            <a:srgbClr val="E5E5E5"/>
          </a:solidFill>
        </p:grpSpPr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10AD0544-560E-60B4-1A8D-DE31E26250D9}"/>
                </a:ext>
              </a:extLst>
            </p:cNvPr>
            <p:cNvSpPr/>
            <p:nvPr/>
          </p:nvSpPr>
          <p:spPr>
            <a:xfrm>
              <a:off x="2705058" y="2040483"/>
              <a:ext cx="1554480" cy="1463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3">
                <a:shade val="15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t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cs typeface="Calibri" panose="020F0502020204030204" pitchFamily="34" charset="0"/>
                </a:rPr>
                <a:t>Talking with someone else</a:t>
              </a:r>
            </a:p>
          </p:txBody>
        </p:sp>
        <p:pic>
          <p:nvPicPr>
            <p:cNvPr id="60" name="Picture 59" descr="Two people talking.">
              <a:extLst>
                <a:ext uri="{FF2B5EF4-FFF2-40B4-BE49-F238E27FC236}">
                  <a16:creationId xmlns:a16="http://schemas.microsoft.com/office/drawing/2014/main" id="{2164A4CC-C80A-AE2C-963F-49CC5BECD5A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16538" y="2682954"/>
              <a:ext cx="731520" cy="731520"/>
            </a:xfrm>
            <a:prstGeom prst="rect">
              <a:avLst/>
            </a:prstGeom>
            <a:grpFill/>
            <a:ln>
              <a:noFill/>
            </a:ln>
          </p:spPr>
        </p:pic>
      </p:grpSp>
      <p:grpSp>
        <p:nvGrpSpPr>
          <p:cNvPr id="61" name="Group 60" descr="Watching videos">
            <a:extLst>
              <a:ext uri="{FF2B5EF4-FFF2-40B4-BE49-F238E27FC236}">
                <a16:creationId xmlns:a16="http://schemas.microsoft.com/office/drawing/2014/main" id="{2CCD3CC8-7AEB-7C58-F15D-E2312FD1B729}"/>
              </a:ext>
            </a:extLst>
          </p:cNvPr>
          <p:cNvGrpSpPr/>
          <p:nvPr/>
        </p:nvGrpSpPr>
        <p:grpSpPr>
          <a:xfrm>
            <a:off x="8270895" y="2738067"/>
            <a:ext cx="1554480" cy="1463040"/>
            <a:chOff x="9980675" y="3618917"/>
            <a:chExt cx="1554480" cy="1463040"/>
          </a:xfrm>
          <a:solidFill>
            <a:srgbClr val="E5E5E5"/>
          </a:solidFill>
        </p:grpSpPr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65C85B1C-B2A9-56AD-13F8-A9D3870B32FC}"/>
                </a:ext>
              </a:extLst>
            </p:cNvPr>
            <p:cNvSpPr/>
            <p:nvPr/>
          </p:nvSpPr>
          <p:spPr>
            <a:xfrm>
              <a:off x="9980675" y="3618917"/>
              <a:ext cx="1554480" cy="1463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3">
                <a:shade val="15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t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cs typeface="Calibri" panose="020F0502020204030204" pitchFamily="34" charset="0"/>
                </a:rPr>
                <a:t>Watching videos</a:t>
              </a:r>
            </a:p>
          </p:txBody>
        </p:sp>
        <p:pic>
          <p:nvPicPr>
            <p:cNvPr id="63" name="Picture 62" descr="A video recording symbol.">
              <a:extLst>
                <a:ext uri="{FF2B5EF4-FFF2-40B4-BE49-F238E27FC236}">
                  <a16:creationId xmlns:a16="http://schemas.microsoft.com/office/drawing/2014/main" id="{3396A7DC-A7C7-C6C3-EA9E-67C4A293511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92155" y="4247350"/>
              <a:ext cx="731520" cy="731520"/>
            </a:xfrm>
            <a:prstGeom prst="rect">
              <a:avLst/>
            </a:prstGeom>
            <a:grpFill/>
            <a:ln>
              <a:noFill/>
            </a:ln>
          </p:spPr>
        </p:pic>
      </p:grpSp>
      <p:grpSp>
        <p:nvGrpSpPr>
          <p:cNvPr id="64" name="Group 63" descr="Typing">
            <a:extLst>
              <a:ext uri="{FF2B5EF4-FFF2-40B4-BE49-F238E27FC236}">
                <a16:creationId xmlns:a16="http://schemas.microsoft.com/office/drawing/2014/main" id="{3E02CC10-ECB2-38EA-6155-7EFC16C6E469}"/>
              </a:ext>
            </a:extLst>
          </p:cNvPr>
          <p:cNvGrpSpPr/>
          <p:nvPr/>
        </p:nvGrpSpPr>
        <p:grpSpPr>
          <a:xfrm>
            <a:off x="10097959" y="2738067"/>
            <a:ext cx="1554480" cy="1463040"/>
            <a:chOff x="4702134" y="2040483"/>
            <a:chExt cx="1554480" cy="1463040"/>
          </a:xfrm>
        </p:grpSpPr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A6124972-8936-5569-3AD0-584C48295FBA}"/>
                </a:ext>
              </a:extLst>
            </p:cNvPr>
            <p:cNvSpPr/>
            <p:nvPr/>
          </p:nvSpPr>
          <p:spPr>
            <a:xfrm>
              <a:off x="4702134" y="2040483"/>
              <a:ext cx="1554480" cy="146304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3">
                <a:shade val="15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t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cs typeface="Calibri" panose="020F0502020204030204" pitchFamily="34" charset="0"/>
                </a:rPr>
                <a:t>Typing</a:t>
              </a:r>
            </a:p>
          </p:txBody>
        </p:sp>
        <p:pic>
          <p:nvPicPr>
            <p:cNvPr id="66" name="Picture 65" descr="A person sitting at a desk typing.">
              <a:extLst>
                <a:ext uri="{FF2B5EF4-FFF2-40B4-BE49-F238E27FC236}">
                  <a16:creationId xmlns:a16="http://schemas.microsoft.com/office/drawing/2014/main" id="{C834B346-2FB6-C030-6740-0B0F4250183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13614" y="2668916"/>
              <a:ext cx="731520" cy="7315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67" name="Group 66" descr="Writing">
            <a:extLst>
              <a:ext uri="{FF2B5EF4-FFF2-40B4-BE49-F238E27FC236}">
                <a16:creationId xmlns:a16="http://schemas.microsoft.com/office/drawing/2014/main" id="{DA2BF0A4-FF18-04DD-6FEF-109DA457F94C}"/>
              </a:ext>
            </a:extLst>
          </p:cNvPr>
          <p:cNvGrpSpPr/>
          <p:nvPr/>
        </p:nvGrpSpPr>
        <p:grpSpPr>
          <a:xfrm>
            <a:off x="7343620" y="4396950"/>
            <a:ext cx="1554480" cy="1463040"/>
            <a:chOff x="7550305" y="3772986"/>
            <a:chExt cx="1554480" cy="1463040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CAB3FBE7-6669-E81F-045E-DC3A560D813D}"/>
                </a:ext>
              </a:extLst>
            </p:cNvPr>
            <p:cNvSpPr/>
            <p:nvPr/>
          </p:nvSpPr>
          <p:spPr>
            <a:xfrm>
              <a:off x="7550305" y="3772986"/>
              <a:ext cx="1554480" cy="146304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3">
                <a:shade val="15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t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cs typeface="Calibri" panose="020F0502020204030204" pitchFamily="34" charset="0"/>
                </a:rPr>
                <a:t>Writing</a:t>
              </a:r>
            </a:p>
          </p:txBody>
        </p:sp>
        <p:pic>
          <p:nvPicPr>
            <p:cNvPr id="69" name="Picture 68" descr="A hand writing on a piece of paper with a pencil.">
              <a:extLst>
                <a:ext uri="{FF2B5EF4-FFF2-40B4-BE49-F238E27FC236}">
                  <a16:creationId xmlns:a16="http://schemas.microsoft.com/office/drawing/2014/main" id="{D6442A05-2126-C0B7-5FDE-D8C83D001AB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61785" y="4282060"/>
              <a:ext cx="731520" cy="731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70" name="Rectangle 69">
            <a:extLst>
              <a:ext uri="{FF2B5EF4-FFF2-40B4-BE49-F238E27FC236}">
                <a16:creationId xmlns:a16="http://schemas.microsoft.com/office/drawing/2014/main" id="{213D2734-1686-6B9F-61F8-D5F6AEEE66A0}"/>
              </a:ext>
            </a:extLst>
          </p:cNvPr>
          <p:cNvSpPr/>
          <p:nvPr/>
        </p:nvSpPr>
        <p:spPr>
          <a:xfrm>
            <a:off x="9315952" y="4396950"/>
            <a:ext cx="1554480" cy="146304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Calibri" panose="020F0502020204030204" pitchFamily="34" charset="0"/>
              </a:rPr>
              <a:t>Another way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67B70C76-A295-89B6-09D3-941E477CC5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rcRect l="-97" t="14073" r="-1" b="8529"/>
          <a:stretch>
            <a:fillRect/>
          </a:stretch>
        </p:blipFill>
        <p:spPr>
          <a:xfrm>
            <a:off x="300458" y="562830"/>
            <a:ext cx="1162943" cy="899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059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855896-FCBE-B623-C0E7-AA42C2BB08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ED1332DE-A462-A182-BAF7-5629FE8904F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463400" y="296411"/>
            <a:ext cx="4707847" cy="132556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j-cs"/>
              </a:rPr>
              <a:t>When I am doing work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j-cs"/>
              </a:rPr>
              <a:t>1 on 1​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j-cs"/>
              </a:rPr>
              <a:t>, I like to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j-cs"/>
              </a:rPr>
              <a:t>learn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j-cs"/>
              </a:rPr>
              <a:t> by…​</a:t>
            </a:r>
          </a:p>
        </p:txBody>
      </p:sp>
      <p:sp>
        <p:nvSpPr>
          <p:cNvPr id="45" name="TextBox 44" descr="Drag or cut and paste the ways you like to learn in a 1 on 1 setting.">
            <a:extLst>
              <a:ext uri="{FF2B5EF4-FFF2-40B4-BE49-F238E27FC236}">
                <a16:creationId xmlns:a16="http://schemas.microsoft.com/office/drawing/2014/main" id="{17670D30-5BB2-1377-F489-69B6CCD85F13}"/>
              </a:ext>
            </a:extLst>
          </p:cNvPr>
          <p:cNvSpPr txBox="1"/>
          <p:nvPr/>
        </p:nvSpPr>
        <p:spPr>
          <a:xfrm>
            <a:off x="300459" y="1712294"/>
            <a:ext cx="5795542" cy="4147696"/>
          </a:xfrm>
          <a:prstGeom prst="rect">
            <a:avLst/>
          </a:prstGeom>
          <a:noFill/>
          <a:ln w="28575"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endParaRPr lang="en-US"/>
          </a:p>
        </p:txBody>
      </p:sp>
      <p:grpSp>
        <p:nvGrpSpPr>
          <p:cNvPr id="43" name="Group 42" descr="Doing things or practicing">
            <a:extLst>
              <a:ext uri="{FF2B5EF4-FFF2-40B4-BE49-F238E27FC236}">
                <a16:creationId xmlns:a16="http://schemas.microsoft.com/office/drawing/2014/main" id="{F79E3F4F-CC86-FAE0-761D-7558AEE65EF9}"/>
              </a:ext>
            </a:extLst>
          </p:cNvPr>
          <p:cNvGrpSpPr/>
          <p:nvPr/>
        </p:nvGrpSpPr>
        <p:grpSpPr>
          <a:xfrm>
            <a:off x="6443832" y="1079184"/>
            <a:ext cx="1554480" cy="1463040"/>
            <a:chOff x="9531766" y="405063"/>
            <a:chExt cx="1554480" cy="1463040"/>
          </a:xfrm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21A71BC3-0AB4-D35E-E5BB-28A1396E2B55}"/>
                </a:ext>
              </a:extLst>
            </p:cNvPr>
            <p:cNvSpPr/>
            <p:nvPr/>
          </p:nvSpPr>
          <p:spPr>
            <a:xfrm>
              <a:off x="9531766" y="405063"/>
              <a:ext cx="1554480" cy="146304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3">
                <a:shade val="15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t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cs typeface="Calibri" panose="020F0502020204030204" pitchFamily="34" charset="0"/>
                </a:rPr>
                <a:t>Doing things or practicing</a:t>
              </a:r>
            </a:p>
          </p:txBody>
        </p:sp>
        <p:pic>
          <p:nvPicPr>
            <p:cNvPr id="15" name="Picture 14" descr="Three people in a circle with a gear in the middle">
              <a:extLst>
                <a:ext uri="{FF2B5EF4-FFF2-40B4-BE49-F238E27FC236}">
                  <a16:creationId xmlns:a16="http://schemas.microsoft.com/office/drawing/2014/main" id="{3F151817-5234-9C41-8734-BD188396E3D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43246" y="1038173"/>
              <a:ext cx="731520" cy="731520"/>
            </a:xfrm>
            <a:prstGeom prst="rect">
              <a:avLst/>
            </a:prstGeom>
            <a:ln>
              <a:noFill/>
            </a:ln>
          </p:spPr>
        </p:pic>
      </p:grpSp>
      <p:grpSp>
        <p:nvGrpSpPr>
          <p:cNvPr id="44" name="Group 43" descr="Reading on my own">
            <a:extLst>
              <a:ext uri="{FF2B5EF4-FFF2-40B4-BE49-F238E27FC236}">
                <a16:creationId xmlns:a16="http://schemas.microsoft.com/office/drawing/2014/main" id="{2C095C92-7303-3CAD-562C-06F568850189}"/>
              </a:ext>
            </a:extLst>
          </p:cNvPr>
          <p:cNvGrpSpPr/>
          <p:nvPr/>
        </p:nvGrpSpPr>
        <p:grpSpPr>
          <a:xfrm>
            <a:off x="8270895" y="1079184"/>
            <a:ext cx="1554480" cy="1463040"/>
            <a:chOff x="9531766" y="2097569"/>
            <a:chExt cx="1554480" cy="146304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39F47C6-E64A-A2EB-2AE4-29495E496B47}"/>
                </a:ext>
              </a:extLst>
            </p:cNvPr>
            <p:cNvSpPr/>
            <p:nvPr/>
          </p:nvSpPr>
          <p:spPr>
            <a:xfrm>
              <a:off x="9531766" y="2097569"/>
              <a:ext cx="1554480" cy="146304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3">
                <a:shade val="15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t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cs typeface="Calibri" panose="020F0502020204030204" pitchFamily="34" charset="0"/>
                </a:rPr>
                <a:t>Reading on my own</a:t>
              </a:r>
            </a:p>
          </p:txBody>
        </p:sp>
        <p:pic>
          <p:nvPicPr>
            <p:cNvPr id="13" name="Picture 12" descr="A person reading a book. ">
              <a:extLst>
                <a:ext uri="{FF2B5EF4-FFF2-40B4-BE49-F238E27FC236}">
                  <a16:creationId xmlns:a16="http://schemas.microsoft.com/office/drawing/2014/main" id="{410EE42C-DA24-6326-C91B-8BEC7C21767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43246" y="2711417"/>
              <a:ext cx="731520" cy="731520"/>
            </a:xfrm>
            <a:prstGeom prst="rect">
              <a:avLst/>
            </a:prstGeom>
            <a:ln>
              <a:noFill/>
            </a:ln>
          </p:spPr>
        </p:pic>
      </p:grpSp>
      <p:grpSp>
        <p:nvGrpSpPr>
          <p:cNvPr id="42" name="Group 41" descr="Looking at pictures">
            <a:extLst>
              <a:ext uri="{FF2B5EF4-FFF2-40B4-BE49-F238E27FC236}">
                <a16:creationId xmlns:a16="http://schemas.microsoft.com/office/drawing/2014/main" id="{203EAB33-9441-A2E3-5261-2CD695B9277B}"/>
              </a:ext>
            </a:extLst>
          </p:cNvPr>
          <p:cNvGrpSpPr/>
          <p:nvPr/>
        </p:nvGrpSpPr>
        <p:grpSpPr>
          <a:xfrm>
            <a:off x="10097959" y="1079184"/>
            <a:ext cx="1554480" cy="1463040"/>
            <a:chOff x="7564573" y="2130880"/>
            <a:chExt cx="1554480" cy="1463040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50AB5254-8006-6DFA-2797-12B1FBC96C82}"/>
                </a:ext>
              </a:extLst>
            </p:cNvPr>
            <p:cNvSpPr/>
            <p:nvPr/>
          </p:nvSpPr>
          <p:spPr>
            <a:xfrm>
              <a:off x="7564573" y="2130880"/>
              <a:ext cx="1554480" cy="146304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3">
                <a:shade val="15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t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cs typeface="Calibri" panose="020F0502020204030204" pitchFamily="34" charset="0"/>
                </a:rPr>
                <a:t>Looking at pictures</a:t>
              </a:r>
            </a:p>
          </p:txBody>
        </p:sp>
        <p:pic>
          <p:nvPicPr>
            <p:cNvPr id="7" name="Picture 6" descr="A piece of paper with a picture on it.">
              <a:extLst>
                <a:ext uri="{FF2B5EF4-FFF2-40B4-BE49-F238E27FC236}">
                  <a16:creationId xmlns:a16="http://schemas.microsoft.com/office/drawing/2014/main" id="{E49F1655-29B1-20AF-F3C4-58F2FA7DF77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224" t="17482" r="23659" b="20163"/>
            <a:stretch>
              <a:fillRect/>
            </a:stretch>
          </p:blipFill>
          <p:spPr bwMode="auto">
            <a:xfrm>
              <a:off x="8019868" y="2725969"/>
              <a:ext cx="643890" cy="777554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</p:grpSp>
      <p:grpSp>
        <p:nvGrpSpPr>
          <p:cNvPr id="38" name="Group 37" descr="Talking with someone else">
            <a:extLst>
              <a:ext uri="{FF2B5EF4-FFF2-40B4-BE49-F238E27FC236}">
                <a16:creationId xmlns:a16="http://schemas.microsoft.com/office/drawing/2014/main" id="{5A67FFA8-4143-07C7-FE48-9274220889F0}"/>
              </a:ext>
            </a:extLst>
          </p:cNvPr>
          <p:cNvGrpSpPr/>
          <p:nvPr/>
        </p:nvGrpSpPr>
        <p:grpSpPr>
          <a:xfrm>
            <a:off x="6443832" y="2738067"/>
            <a:ext cx="1554480" cy="1463040"/>
            <a:chOff x="2705058" y="2040483"/>
            <a:chExt cx="1554480" cy="1463040"/>
          </a:xfrm>
          <a:solidFill>
            <a:srgbClr val="E5E5E5"/>
          </a:solidFill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82F35AE6-275A-025D-6AD8-EFC6CE1FE644}"/>
                </a:ext>
              </a:extLst>
            </p:cNvPr>
            <p:cNvSpPr/>
            <p:nvPr/>
          </p:nvSpPr>
          <p:spPr>
            <a:xfrm>
              <a:off x="2705058" y="2040483"/>
              <a:ext cx="1554480" cy="1463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3">
                <a:shade val="15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t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cs typeface="Calibri" panose="020F0502020204030204" pitchFamily="34" charset="0"/>
                </a:rPr>
                <a:t>Talking with someone else</a:t>
              </a:r>
            </a:p>
          </p:txBody>
        </p:sp>
        <p:pic>
          <p:nvPicPr>
            <p:cNvPr id="2" name="Picture 1" descr="Two people talking.">
              <a:extLst>
                <a:ext uri="{FF2B5EF4-FFF2-40B4-BE49-F238E27FC236}">
                  <a16:creationId xmlns:a16="http://schemas.microsoft.com/office/drawing/2014/main" id="{976B1DC2-FDAC-B0B9-92DA-7EF52CBF4F1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16538" y="2682954"/>
              <a:ext cx="731520" cy="731520"/>
            </a:xfrm>
            <a:prstGeom prst="rect">
              <a:avLst/>
            </a:prstGeom>
            <a:grpFill/>
            <a:ln>
              <a:noFill/>
            </a:ln>
          </p:spPr>
        </p:pic>
      </p:grpSp>
      <p:grpSp>
        <p:nvGrpSpPr>
          <p:cNvPr id="37" name="Group 36" descr="Watching videos">
            <a:extLst>
              <a:ext uri="{FF2B5EF4-FFF2-40B4-BE49-F238E27FC236}">
                <a16:creationId xmlns:a16="http://schemas.microsoft.com/office/drawing/2014/main" id="{894839F8-9E82-8570-4BE1-B6B589940968}"/>
              </a:ext>
            </a:extLst>
          </p:cNvPr>
          <p:cNvGrpSpPr/>
          <p:nvPr/>
        </p:nvGrpSpPr>
        <p:grpSpPr>
          <a:xfrm>
            <a:off x="8270895" y="2738067"/>
            <a:ext cx="1554480" cy="1463040"/>
            <a:chOff x="9980675" y="3618917"/>
            <a:chExt cx="1554480" cy="1463040"/>
          </a:xfrm>
          <a:solidFill>
            <a:srgbClr val="E5E5E5"/>
          </a:solidFill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0DB744CF-914A-F6C6-6964-5B7392B2E40F}"/>
                </a:ext>
              </a:extLst>
            </p:cNvPr>
            <p:cNvSpPr/>
            <p:nvPr/>
          </p:nvSpPr>
          <p:spPr>
            <a:xfrm>
              <a:off x="9980675" y="3618917"/>
              <a:ext cx="1554480" cy="1463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3">
                <a:shade val="15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t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cs typeface="Calibri" panose="020F0502020204030204" pitchFamily="34" charset="0"/>
                </a:rPr>
                <a:t>Watching videos</a:t>
              </a:r>
            </a:p>
          </p:txBody>
        </p:sp>
        <p:pic>
          <p:nvPicPr>
            <p:cNvPr id="34" name="Picture 33" descr="A video recording symbol.">
              <a:extLst>
                <a:ext uri="{FF2B5EF4-FFF2-40B4-BE49-F238E27FC236}">
                  <a16:creationId xmlns:a16="http://schemas.microsoft.com/office/drawing/2014/main" id="{B9926E8A-EF3D-586D-41D9-084F2FA6720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92155" y="4247350"/>
              <a:ext cx="731520" cy="731520"/>
            </a:xfrm>
            <a:prstGeom prst="rect">
              <a:avLst/>
            </a:prstGeom>
            <a:grpFill/>
            <a:ln>
              <a:noFill/>
            </a:ln>
          </p:spPr>
        </p:pic>
      </p:grpSp>
      <p:grpSp>
        <p:nvGrpSpPr>
          <p:cNvPr id="39" name="Group 38" descr="Typing">
            <a:extLst>
              <a:ext uri="{FF2B5EF4-FFF2-40B4-BE49-F238E27FC236}">
                <a16:creationId xmlns:a16="http://schemas.microsoft.com/office/drawing/2014/main" id="{DF95C20B-2389-E581-7818-D2FD2F0833AD}"/>
              </a:ext>
            </a:extLst>
          </p:cNvPr>
          <p:cNvGrpSpPr/>
          <p:nvPr/>
        </p:nvGrpSpPr>
        <p:grpSpPr>
          <a:xfrm>
            <a:off x="10097959" y="2738067"/>
            <a:ext cx="1554480" cy="1463040"/>
            <a:chOff x="4702134" y="2040483"/>
            <a:chExt cx="1554480" cy="1463040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A26391F1-2C62-210C-C817-4CDB70EFB0A9}"/>
                </a:ext>
              </a:extLst>
            </p:cNvPr>
            <p:cNvSpPr/>
            <p:nvPr/>
          </p:nvSpPr>
          <p:spPr>
            <a:xfrm>
              <a:off x="4702134" y="2040483"/>
              <a:ext cx="1554480" cy="146304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3">
                <a:shade val="15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t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cs typeface="Calibri" panose="020F0502020204030204" pitchFamily="34" charset="0"/>
                </a:rPr>
                <a:t>Typing</a:t>
              </a:r>
            </a:p>
          </p:txBody>
        </p:sp>
        <p:pic>
          <p:nvPicPr>
            <p:cNvPr id="27" name="Picture 26" descr="A person sitting at a desk typing.">
              <a:extLst>
                <a:ext uri="{FF2B5EF4-FFF2-40B4-BE49-F238E27FC236}">
                  <a16:creationId xmlns:a16="http://schemas.microsoft.com/office/drawing/2014/main" id="{9FD81DF0-D9C9-2FD3-15B9-57B1EF274BA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13614" y="2668916"/>
              <a:ext cx="731520" cy="7315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40" name="Group 39" descr="Writing">
            <a:extLst>
              <a:ext uri="{FF2B5EF4-FFF2-40B4-BE49-F238E27FC236}">
                <a16:creationId xmlns:a16="http://schemas.microsoft.com/office/drawing/2014/main" id="{08C282FA-7DAC-58D6-4B0C-9249354AE224}"/>
              </a:ext>
            </a:extLst>
          </p:cNvPr>
          <p:cNvGrpSpPr/>
          <p:nvPr/>
        </p:nvGrpSpPr>
        <p:grpSpPr>
          <a:xfrm>
            <a:off x="7343620" y="4396950"/>
            <a:ext cx="1554480" cy="1463040"/>
            <a:chOff x="7550305" y="3772986"/>
            <a:chExt cx="1554480" cy="1463040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857CCB0-2FEB-E2E8-F35F-8B30A432DC07}"/>
                </a:ext>
              </a:extLst>
            </p:cNvPr>
            <p:cNvSpPr/>
            <p:nvPr/>
          </p:nvSpPr>
          <p:spPr>
            <a:xfrm>
              <a:off x="7550305" y="3772986"/>
              <a:ext cx="1554480" cy="146304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3">
                <a:shade val="15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t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cs typeface="Calibri" panose="020F0502020204030204" pitchFamily="34" charset="0"/>
                </a:rPr>
                <a:t>Writing</a:t>
              </a:r>
            </a:p>
          </p:txBody>
        </p:sp>
        <p:pic>
          <p:nvPicPr>
            <p:cNvPr id="17" name="Picture 16" descr="A hand writing on a piece of paper with a pencil.">
              <a:extLst>
                <a:ext uri="{FF2B5EF4-FFF2-40B4-BE49-F238E27FC236}">
                  <a16:creationId xmlns:a16="http://schemas.microsoft.com/office/drawing/2014/main" id="{6D710E0B-F901-E736-B28E-74CBC6BAC08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61785" y="4282060"/>
              <a:ext cx="731520" cy="731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330C4489-203F-B5AB-09F1-767C2EF2A2B9}"/>
              </a:ext>
            </a:extLst>
          </p:cNvPr>
          <p:cNvSpPr/>
          <p:nvPr/>
        </p:nvSpPr>
        <p:spPr>
          <a:xfrm>
            <a:off x="9315952" y="4396950"/>
            <a:ext cx="1554480" cy="146304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Calibri" panose="020F0502020204030204" pitchFamily="34" charset="0"/>
              </a:rPr>
              <a:t>Another way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BFDC84E-A85D-A53A-91FA-AA776E8C70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841" y="472230"/>
            <a:ext cx="1051560" cy="1051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92721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AA768DCE-DB48-6E14-2E05-9DC11DE0BC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463400" y="296411"/>
            <a:ext cx="4632599" cy="132556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j-cs"/>
              </a:rPr>
              <a:t>When I am working in a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j-cs"/>
              </a:rPr>
              <a:t>group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j-cs"/>
              </a:rPr>
              <a:t>,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j-cs"/>
              </a:rPr>
              <a:t>I like to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j-cs"/>
              </a:rPr>
              <a:t>share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j-cs"/>
              </a:rPr>
              <a:t> by…​</a:t>
            </a:r>
          </a:p>
        </p:txBody>
      </p:sp>
      <p:sp>
        <p:nvSpPr>
          <p:cNvPr id="45" name="TextBox 44" descr="Drag or cut and paste the ways you like to share in a group setting.">
            <a:extLst>
              <a:ext uri="{FF2B5EF4-FFF2-40B4-BE49-F238E27FC236}">
                <a16:creationId xmlns:a16="http://schemas.microsoft.com/office/drawing/2014/main" id="{2FD5A819-085C-C28E-D439-59105B99AC80}"/>
              </a:ext>
            </a:extLst>
          </p:cNvPr>
          <p:cNvSpPr txBox="1"/>
          <p:nvPr/>
        </p:nvSpPr>
        <p:spPr>
          <a:xfrm>
            <a:off x="300459" y="1712294"/>
            <a:ext cx="5795542" cy="4147696"/>
          </a:xfrm>
          <a:prstGeom prst="rect">
            <a:avLst/>
          </a:prstGeom>
          <a:noFill/>
          <a:ln w="28575"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endParaRPr lang="en-US"/>
          </a:p>
        </p:txBody>
      </p:sp>
      <p:grpSp>
        <p:nvGrpSpPr>
          <p:cNvPr id="81" name="Group 80" descr="Writing">
            <a:extLst>
              <a:ext uri="{FF2B5EF4-FFF2-40B4-BE49-F238E27FC236}">
                <a16:creationId xmlns:a16="http://schemas.microsoft.com/office/drawing/2014/main" id="{60680E74-AC7C-D685-2171-D26793F9F2A8}"/>
              </a:ext>
            </a:extLst>
          </p:cNvPr>
          <p:cNvGrpSpPr/>
          <p:nvPr/>
        </p:nvGrpSpPr>
        <p:grpSpPr>
          <a:xfrm>
            <a:off x="6576725" y="1012439"/>
            <a:ext cx="1554480" cy="1463040"/>
            <a:chOff x="7550305" y="3772986"/>
            <a:chExt cx="1554480" cy="1463040"/>
          </a:xfrm>
        </p:grpSpPr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8A0E7843-C420-87E8-FC90-D9DEB198E9C5}"/>
                </a:ext>
              </a:extLst>
            </p:cNvPr>
            <p:cNvSpPr/>
            <p:nvPr/>
          </p:nvSpPr>
          <p:spPr>
            <a:xfrm>
              <a:off x="7550305" y="3772986"/>
              <a:ext cx="1554480" cy="146304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3">
                <a:shade val="15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t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cs typeface="Calibri" panose="020F0502020204030204" pitchFamily="34" charset="0"/>
                </a:rPr>
                <a:t>Writing</a:t>
              </a:r>
            </a:p>
          </p:txBody>
        </p:sp>
        <p:pic>
          <p:nvPicPr>
            <p:cNvPr id="83" name="Picture 82" descr="A hand writing on a piece of paper with a pencil.">
              <a:extLst>
                <a:ext uri="{FF2B5EF4-FFF2-40B4-BE49-F238E27FC236}">
                  <a16:creationId xmlns:a16="http://schemas.microsoft.com/office/drawing/2014/main" id="{6577309B-71F6-A2D9-793F-B5B949E15E8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61785" y="4282060"/>
              <a:ext cx="731520" cy="731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84" name="Group 83" descr="Typing">
            <a:extLst>
              <a:ext uri="{FF2B5EF4-FFF2-40B4-BE49-F238E27FC236}">
                <a16:creationId xmlns:a16="http://schemas.microsoft.com/office/drawing/2014/main" id="{3E4D3DAA-5C3A-FA66-32C4-E2429BA39F90}"/>
              </a:ext>
            </a:extLst>
          </p:cNvPr>
          <p:cNvGrpSpPr/>
          <p:nvPr/>
        </p:nvGrpSpPr>
        <p:grpSpPr>
          <a:xfrm>
            <a:off x="8359805" y="1012439"/>
            <a:ext cx="1554480" cy="1463040"/>
            <a:chOff x="4702134" y="2040483"/>
            <a:chExt cx="1554480" cy="1463040"/>
          </a:xfrm>
        </p:grpSpPr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F0F353F5-D65E-C904-31A3-9C241887739F}"/>
                </a:ext>
              </a:extLst>
            </p:cNvPr>
            <p:cNvSpPr/>
            <p:nvPr/>
          </p:nvSpPr>
          <p:spPr>
            <a:xfrm>
              <a:off x="4702134" y="2040483"/>
              <a:ext cx="1554480" cy="146304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3">
                <a:shade val="15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t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cs typeface="Calibri" panose="020F0502020204030204" pitchFamily="34" charset="0"/>
                </a:rPr>
                <a:t>Typing</a:t>
              </a:r>
            </a:p>
          </p:txBody>
        </p:sp>
        <p:pic>
          <p:nvPicPr>
            <p:cNvPr id="86" name="Picture 85" descr="A person sitting at a desk typing.">
              <a:extLst>
                <a:ext uri="{FF2B5EF4-FFF2-40B4-BE49-F238E27FC236}">
                  <a16:creationId xmlns:a16="http://schemas.microsoft.com/office/drawing/2014/main" id="{A747062F-5418-3EED-FB91-D044E36111B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13614" y="2668916"/>
              <a:ext cx="731520" cy="7315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71" name="Rectangle 70">
            <a:extLst>
              <a:ext uri="{FF2B5EF4-FFF2-40B4-BE49-F238E27FC236}">
                <a16:creationId xmlns:a16="http://schemas.microsoft.com/office/drawing/2014/main" id="{7CF54227-1119-9C87-2E74-8CDC36E3368B}"/>
              </a:ext>
            </a:extLst>
          </p:cNvPr>
          <p:cNvSpPr/>
          <p:nvPr/>
        </p:nvSpPr>
        <p:spPr>
          <a:xfrm>
            <a:off x="10138426" y="1012439"/>
            <a:ext cx="1554480" cy="146304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Calibri" panose="020F0502020204030204" pitchFamily="34" charset="0"/>
              </a:rPr>
              <a:t>Another way</a:t>
            </a:r>
          </a:p>
        </p:txBody>
      </p:sp>
      <p:grpSp>
        <p:nvGrpSpPr>
          <p:cNvPr id="92" name="Group 91" descr="Drawing Pictures">
            <a:extLst>
              <a:ext uri="{FF2B5EF4-FFF2-40B4-BE49-F238E27FC236}">
                <a16:creationId xmlns:a16="http://schemas.microsoft.com/office/drawing/2014/main" id="{55FB7AC1-A497-4BBE-A10B-0A57C32AD1C6}"/>
              </a:ext>
            </a:extLst>
          </p:cNvPr>
          <p:cNvGrpSpPr/>
          <p:nvPr/>
        </p:nvGrpSpPr>
        <p:grpSpPr>
          <a:xfrm>
            <a:off x="6576725" y="2759975"/>
            <a:ext cx="1554480" cy="1463040"/>
            <a:chOff x="6346494" y="2750637"/>
            <a:chExt cx="1554480" cy="1463040"/>
          </a:xfrm>
        </p:grpSpPr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45AFD61A-A723-3C1D-1308-96CF72709B1D}"/>
                </a:ext>
              </a:extLst>
            </p:cNvPr>
            <p:cNvSpPr/>
            <p:nvPr/>
          </p:nvSpPr>
          <p:spPr>
            <a:xfrm>
              <a:off x="6346494" y="2750637"/>
              <a:ext cx="1554480" cy="146304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3">
                <a:shade val="15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t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700">
                  <a:solidFill>
                    <a:schemeClr val="tx1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cs typeface="Calibri" panose="020F0502020204030204" pitchFamily="34" charset="0"/>
                </a:rPr>
                <a:t>Drawing pictures</a:t>
              </a:r>
            </a:p>
          </p:txBody>
        </p:sp>
        <p:pic>
          <p:nvPicPr>
            <p:cNvPr id="80" name="Picture 79" descr="A piece of paper with a picture on it.">
              <a:extLst>
                <a:ext uri="{FF2B5EF4-FFF2-40B4-BE49-F238E27FC236}">
                  <a16:creationId xmlns:a16="http://schemas.microsoft.com/office/drawing/2014/main" id="{8A3E0A84-3339-A5A3-1553-814983580CA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224" t="17482" r="23659" b="20163"/>
            <a:stretch>
              <a:fillRect/>
            </a:stretch>
          </p:blipFill>
          <p:spPr bwMode="auto">
            <a:xfrm>
              <a:off x="6829759" y="3353041"/>
              <a:ext cx="587950" cy="73152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</p:grpSp>
      <p:grpSp>
        <p:nvGrpSpPr>
          <p:cNvPr id="90" name="Group 89" descr="Making Videos">
            <a:extLst>
              <a:ext uri="{FF2B5EF4-FFF2-40B4-BE49-F238E27FC236}">
                <a16:creationId xmlns:a16="http://schemas.microsoft.com/office/drawing/2014/main" id="{F861613A-13D8-80AF-17E5-4EE411F2DED5}"/>
              </a:ext>
            </a:extLst>
          </p:cNvPr>
          <p:cNvGrpSpPr/>
          <p:nvPr/>
        </p:nvGrpSpPr>
        <p:grpSpPr>
          <a:xfrm>
            <a:off x="8359805" y="2759975"/>
            <a:ext cx="1554480" cy="1463040"/>
            <a:chOff x="8152155" y="2779297"/>
            <a:chExt cx="1554480" cy="1463040"/>
          </a:xfrm>
        </p:grpSpPr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9D6EE024-7699-74D9-5D16-91BAD5D80D59}"/>
                </a:ext>
              </a:extLst>
            </p:cNvPr>
            <p:cNvSpPr/>
            <p:nvPr/>
          </p:nvSpPr>
          <p:spPr>
            <a:xfrm>
              <a:off x="8152155" y="2779297"/>
              <a:ext cx="1554480" cy="146304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3">
                <a:shade val="15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t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cs typeface="Calibri" panose="020F0502020204030204" pitchFamily="34" charset="0"/>
                </a:rPr>
                <a:t>Making videos</a:t>
              </a:r>
            </a:p>
          </p:txBody>
        </p:sp>
        <p:pic>
          <p:nvPicPr>
            <p:cNvPr id="70" name="Picture 69" descr="A video recording symbol.">
              <a:extLst>
                <a:ext uri="{FF2B5EF4-FFF2-40B4-BE49-F238E27FC236}">
                  <a16:creationId xmlns:a16="http://schemas.microsoft.com/office/drawing/2014/main" id="{C267A924-5DE9-3681-A3F2-D17AA6BECF7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63635" y="3246243"/>
              <a:ext cx="731520" cy="731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91" name="Group 90" descr="Talking Out Loud">
            <a:extLst>
              <a:ext uri="{FF2B5EF4-FFF2-40B4-BE49-F238E27FC236}">
                <a16:creationId xmlns:a16="http://schemas.microsoft.com/office/drawing/2014/main" id="{F841C515-BF76-4153-93DC-CC3F1BE4E987}"/>
              </a:ext>
            </a:extLst>
          </p:cNvPr>
          <p:cNvGrpSpPr/>
          <p:nvPr/>
        </p:nvGrpSpPr>
        <p:grpSpPr>
          <a:xfrm>
            <a:off x="10138426" y="2759975"/>
            <a:ext cx="1554480" cy="1463040"/>
            <a:chOff x="9941358" y="2777987"/>
            <a:chExt cx="1554480" cy="1463040"/>
          </a:xfrm>
        </p:grpSpPr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D1343767-F39C-4412-FBC5-AAC5E3DAB036}"/>
                </a:ext>
              </a:extLst>
            </p:cNvPr>
            <p:cNvSpPr/>
            <p:nvPr/>
          </p:nvSpPr>
          <p:spPr>
            <a:xfrm>
              <a:off x="9941358" y="2777987"/>
              <a:ext cx="1554480" cy="146304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3">
                <a:shade val="15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t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700">
                  <a:solidFill>
                    <a:schemeClr val="tx1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cs typeface="Calibri" panose="020F0502020204030204" pitchFamily="34" charset="0"/>
                </a:rPr>
                <a:t>Talking out loud</a:t>
              </a:r>
            </a:p>
          </p:txBody>
        </p:sp>
        <p:pic>
          <p:nvPicPr>
            <p:cNvPr id="74" name="Picture 73" descr="Two people talking.">
              <a:extLst>
                <a:ext uri="{FF2B5EF4-FFF2-40B4-BE49-F238E27FC236}">
                  <a16:creationId xmlns:a16="http://schemas.microsoft.com/office/drawing/2014/main" id="{30E0AE39-809C-77E5-1486-F2ACFB37B5F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52838" y="3418390"/>
              <a:ext cx="731520" cy="73152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87" name="Group 86" descr="Having time to plan and think ahead">
            <a:extLst>
              <a:ext uri="{FF2B5EF4-FFF2-40B4-BE49-F238E27FC236}">
                <a16:creationId xmlns:a16="http://schemas.microsoft.com/office/drawing/2014/main" id="{8E827762-9A04-328B-7971-66082C6EDE5E}"/>
              </a:ext>
            </a:extLst>
          </p:cNvPr>
          <p:cNvGrpSpPr/>
          <p:nvPr/>
        </p:nvGrpSpPr>
        <p:grpSpPr>
          <a:xfrm>
            <a:off x="8131205" y="4459445"/>
            <a:ext cx="2011680" cy="1463040"/>
            <a:chOff x="6705401" y="2969160"/>
            <a:chExt cx="2011680" cy="1463040"/>
          </a:xfrm>
        </p:grpSpPr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C5D67E32-EC86-5DCF-EE7E-2E27B89BE390}"/>
                </a:ext>
              </a:extLst>
            </p:cNvPr>
            <p:cNvSpPr/>
            <p:nvPr/>
          </p:nvSpPr>
          <p:spPr>
            <a:xfrm>
              <a:off x="6705401" y="2969160"/>
              <a:ext cx="2011680" cy="146304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3">
                <a:shade val="15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t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700">
                  <a:solidFill>
                    <a:schemeClr val="tx1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cs typeface="Calibri" panose="020F0502020204030204" pitchFamily="34" charset="0"/>
                </a:rPr>
                <a:t>Having time to plan and think ahead</a:t>
              </a:r>
            </a:p>
          </p:txBody>
        </p:sp>
        <p:pic>
          <p:nvPicPr>
            <p:cNvPr id="77" name="Picture 76" descr="A person thinking.">
              <a:extLst>
                <a:ext uri="{FF2B5EF4-FFF2-40B4-BE49-F238E27FC236}">
                  <a16:creationId xmlns:a16="http://schemas.microsoft.com/office/drawing/2014/main" id="{B17100C9-BDE2-F8BC-A6BD-0F441D16D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01571" y="3571448"/>
              <a:ext cx="731520" cy="731520"/>
            </a:xfrm>
            <a:prstGeom prst="rect">
              <a:avLst/>
            </a:prstGeom>
            <a:ln>
              <a:noFill/>
            </a:ln>
          </p:spPr>
        </p:pic>
      </p:grpSp>
      <p:pic>
        <p:nvPicPr>
          <p:cNvPr id="6" name="Graphic 5">
            <a:extLst>
              <a:ext uri="{FF2B5EF4-FFF2-40B4-BE49-F238E27FC236}">
                <a16:creationId xmlns:a16="http://schemas.microsoft.com/office/drawing/2014/main" id="{657155EC-E61E-3B25-732C-9E8BA26356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 l="-97" t="14073" r="-1" b="8529"/>
          <a:stretch>
            <a:fillRect/>
          </a:stretch>
        </p:blipFill>
        <p:spPr>
          <a:xfrm>
            <a:off x="300458" y="562830"/>
            <a:ext cx="1162943" cy="899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2818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AA768DCE-DB48-6E14-2E05-9DC11DE0BC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463400" y="296411"/>
            <a:ext cx="4388759" cy="132556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j-cs"/>
              </a:rPr>
              <a:t>When I am working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j-cs"/>
              </a:rPr>
              <a:t>1 on 1​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j-cs"/>
              </a:rPr>
              <a:t>,    I like to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j-cs"/>
              </a:rPr>
              <a:t>share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+mj-cs"/>
              </a:rPr>
              <a:t> by…​</a:t>
            </a:r>
          </a:p>
        </p:txBody>
      </p:sp>
      <p:sp>
        <p:nvSpPr>
          <p:cNvPr id="45" name="TextBox 44" descr="Drag or cut and paste the ways you like to share in a 1 on 1 setting.">
            <a:extLst>
              <a:ext uri="{FF2B5EF4-FFF2-40B4-BE49-F238E27FC236}">
                <a16:creationId xmlns:a16="http://schemas.microsoft.com/office/drawing/2014/main" id="{2FD5A819-085C-C28E-D439-59105B99AC80}"/>
              </a:ext>
            </a:extLst>
          </p:cNvPr>
          <p:cNvSpPr txBox="1"/>
          <p:nvPr/>
        </p:nvSpPr>
        <p:spPr>
          <a:xfrm>
            <a:off x="300459" y="1712294"/>
            <a:ext cx="5795542" cy="4147696"/>
          </a:xfrm>
          <a:prstGeom prst="rect">
            <a:avLst/>
          </a:prstGeom>
          <a:noFill/>
          <a:ln w="28575"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endParaRPr lang="en-US"/>
          </a:p>
        </p:txBody>
      </p:sp>
      <p:grpSp>
        <p:nvGrpSpPr>
          <p:cNvPr id="4" name="Group 3" descr="Writing">
            <a:extLst>
              <a:ext uri="{FF2B5EF4-FFF2-40B4-BE49-F238E27FC236}">
                <a16:creationId xmlns:a16="http://schemas.microsoft.com/office/drawing/2014/main" id="{2F65E785-3D6F-D6EB-1B28-47E8D4B6256D}"/>
              </a:ext>
            </a:extLst>
          </p:cNvPr>
          <p:cNvGrpSpPr/>
          <p:nvPr/>
        </p:nvGrpSpPr>
        <p:grpSpPr>
          <a:xfrm>
            <a:off x="6576725" y="1012439"/>
            <a:ext cx="1554480" cy="1463040"/>
            <a:chOff x="7550305" y="3772986"/>
            <a:chExt cx="1554480" cy="146304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FE42A87C-1E03-EAC7-800B-40BEDEB14E38}"/>
                </a:ext>
              </a:extLst>
            </p:cNvPr>
            <p:cNvSpPr/>
            <p:nvPr/>
          </p:nvSpPr>
          <p:spPr>
            <a:xfrm>
              <a:off x="7550305" y="3772986"/>
              <a:ext cx="1554480" cy="146304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3">
                <a:shade val="15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t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cs typeface="Calibri" panose="020F0502020204030204" pitchFamily="34" charset="0"/>
                </a:rPr>
                <a:t>Writing</a:t>
              </a:r>
            </a:p>
          </p:txBody>
        </p:sp>
        <p:pic>
          <p:nvPicPr>
            <p:cNvPr id="8" name="Picture 7" descr="A hand writing on a piece of paper with a pencil.">
              <a:extLst>
                <a:ext uri="{FF2B5EF4-FFF2-40B4-BE49-F238E27FC236}">
                  <a16:creationId xmlns:a16="http://schemas.microsoft.com/office/drawing/2014/main" id="{6996F8D3-120D-787E-0158-3EF33C49297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61785" y="4282060"/>
              <a:ext cx="731520" cy="731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9" name="Group 8" descr="Typing">
            <a:extLst>
              <a:ext uri="{FF2B5EF4-FFF2-40B4-BE49-F238E27FC236}">
                <a16:creationId xmlns:a16="http://schemas.microsoft.com/office/drawing/2014/main" id="{B73B97D7-4ADF-0486-8CC6-A659B8F19053}"/>
              </a:ext>
            </a:extLst>
          </p:cNvPr>
          <p:cNvGrpSpPr/>
          <p:nvPr/>
        </p:nvGrpSpPr>
        <p:grpSpPr>
          <a:xfrm>
            <a:off x="8359805" y="1012439"/>
            <a:ext cx="1554480" cy="1463040"/>
            <a:chOff x="4702134" y="2040483"/>
            <a:chExt cx="1554480" cy="146304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B0D73ED4-2817-FF21-DF24-94479E53DA46}"/>
                </a:ext>
              </a:extLst>
            </p:cNvPr>
            <p:cNvSpPr/>
            <p:nvPr/>
          </p:nvSpPr>
          <p:spPr>
            <a:xfrm>
              <a:off x="4702134" y="2040483"/>
              <a:ext cx="1554480" cy="146304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3">
                <a:shade val="15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t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cs typeface="Calibri" panose="020F0502020204030204" pitchFamily="34" charset="0"/>
                </a:rPr>
                <a:t>Typing</a:t>
              </a:r>
            </a:p>
          </p:txBody>
        </p:sp>
        <p:pic>
          <p:nvPicPr>
            <p:cNvPr id="12" name="Picture 11" descr="A person sitting at a desk typing.">
              <a:extLst>
                <a:ext uri="{FF2B5EF4-FFF2-40B4-BE49-F238E27FC236}">
                  <a16:creationId xmlns:a16="http://schemas.microsoft.com/office/drawing/2014/main" id="{6F531A69-F26E-AD55-A31B-44F134ED97E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13614" y="2668916"/>
              <a:ext cx="731520" cy="7315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ADEC4D46-97C2-B500-7CC3-EC5EF52F1E37}"/>
              </a:ext>
            </a:extLst>
          </p:cNvPr>
          <p:cNvSpPr/>
          <p:nvPr/>
        </p:nvSpPr>
        <p:spPr>
          <a:xfrm>
            <a:off x="10138426" y="1012439"/>
            <a:ext cx="1554480" cy="146304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Calibri" panose="020F0502020204030204" pitchFamily="34" charset="0"/>
              </a:rPr>
              <a:t>Another way</a:t>
            </a:r>
          </a:p>
        </p:txBody>
      </p:sp>
      <p:grpSp>
        <p:nvGrpSpPr>
          <p:cNvPr id="18" name="Group 17" descr="Drawing Pictures">
            <a:extLst>
              <a:ext uri="{FF2B5EF4-FFF2-40B4-BE49-F238E27FC236}">
                <a16:creationId xmlns:a16="http://schemas.microsoft.com/office/drawing/2014/main" id="{454EDA4E-7D61-6F4A-222E-51376EC32298}"/>
              </a:ext>
            </a:extLst>
          </p:cNvPr>
          <p:cNvGrpSpPr/>
          <p:nvPr/>
        </p:nvGrpSpPr>
        <p:grpSpPr>
          <a:xfrm>
            <a:off x="6576725" y="2759975"/>
            <a:ext cx="1554480" cy="1463040"/>
            <a:chOff x="6346494" y="2750637"/>
            <a:chExt cx="1554480" cy="1463040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DF1E5DFF-D28C-596B-9B3C-DBF97397540F}"/>
                </a:ext>
              </a:extLst>
            </p:cNvPr>
            <p:cNvSpPr/>
            <p:nvPr/>
          </p:nvSpPr>
          <p:spPr>
            <a:xfrm>
              <a:off x="6346494" y="2750637"/>
              <a:ext cx="1554480" cy="146304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3">
                <a:shade val="15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t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700">
                  <a:solidFill>
                    <a:schemeClr val="tx1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cs typeface="Calibri" panose="020F0502020204030204" pitchFamily="34" charset="0"/>
                </a:rPr>
                <a:t>Drawing pictures</a:t>
              </a:r>
            </a:p>
          </p:txBody>
        </p:sp>
        <p:pic>
          <p:nvPicPr>
            <p:cNvPr id="21" name="Picture 20" descr="A piece of paper with a picture on it.">
              <a:extLst>
                <a:ext uri="{FF2B5EF4-FFF2-40B4-BE49-F238E27FC236}">
                  <a16:creationId xmlns:a16="http://schemas.microsoft.com/office/drawing/2014/main" id="{5D25949F-892F-94DA-0106-977AFBEBD70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224" t="17482" r="23659" b="20163"/>
            <a:stretch>
              <a:fillRect/>
            </a:stretch>
          </p:blipFill>
          <p:spPr bwMode="auto">
            <a:xfrm>
              <a:off x="6829759" y="3353041"/>
              <a:ext cx="587950" cy="73152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</p:grpSp>
      <p:grpSp>
        <p:nvGrpSpPr>
          <p:cNvPr id="22" name="Group 21" descr="Making Videos">
            <a:extLst>
              <a:ext uri="{FF2B5EF4-FFF2-40B4-BE49-F238E27FC236}">
                <a16:creationId xmlns:a16="http://schemas.microsoft.com/office/drawing/2014/main" id="{8A3DADE9-7E7B-3272-C531-2D6468076401}"/>
              </a:ext>
            </a:extLst>
          </p:cNvPr>
          <p:cNvGrpSpPr/>
          <p:nvPr/>
        </p:nvGrpSpPr>
        <p:grpSpPr>
          <a:xfrm>
            <a:off x="8359805" y="2759975"/>
            <a:ext cx="1554480" cy="1463040"/>
            <a:chOff x="8152155" y="2779297"/>
            <a:chExt cx="1554480" cy="1463040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E775D4B3-E1C5-7644-DEAC-E2E0F0D1B1F6}"/>
                </a:ext>
              </a:extLst>
            </p:cNvPr>
            <p:cNvSpPr/>
            <p:nvPr/>
          </p:nvSpPr>
          <p:spPr>
            <a:xfrm>
              <a:off x="8152155" y="2779297"/>
              <a:ext cx="1554480" cy="146304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3">
                <a:shade val="15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t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>
                  <a:solidFill>
                    <a:schemeClr val="tx1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cs typeface="Calibri" panose="020F0502020204030204" pitchFamily="34" charset="0"/>
                </a:rPr>
                <a:t>Making videos</a:t>
              </a:r>
            </a:p>
          </p:txBody>
        </p:sp>
        <p:pic>
          <p:nvPicPr>
            <p:cNvPr id="26" name="Picture 25" descr="A video recording symbol.">
              <a:extLst>
                <a:ext uri="{FF2B5EF4-FFF2-40B4-BE49-F238E27FC236}">
                  <a16:creationId xmlns:a16="http://schemas.microsoft.com/office/drawing/2014/main" id="{DDA9DA5D-F0F8-0E37-7465-FE34AAD0938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63635" y="3246243"/>
              <a:ext cx="731520" cy="731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8" name="Group 27" descr="Talking Out Loud">
            <a:extLst>
              <a:ext uri="{FF2B5EF4-FFF2-40B4-BE49-F238E27FC236}">
                <a16:creationId xmlns:a16="http://schemas.microsoft.com/office/drawing/2014/main" id="{CEBAC8EE-243B-934F-D53B-0F84C16CFD03}"/>
              </a:ext>
            </a:extLst>
          </p:cNvPr>
          <p:cNvGrpSpPr/>
          <p:nvPr/>
        </p:nvGrpSpPr>
        <p:grpSpPr>
          <a:xfrm>
            <a:off x="10138426" y="2759975"/>
            <a:ext cx="1554480" cy="1463040"/>
            <a:chOff x="9941358" y="2777987"/>
            <a:chExt cx="1554480" cy="1463040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662967CB-7526-3DF4-7354-9392A7FC8F6C}"/>
                </a:ext>
              </a:extLst>
            </p:cNvPr>
            <p:cNvSpPr/>
            <p:nvPr/>
          </p:nvSpPr>
          <p:spPr>
            <a:xfrm>
              <a:off x="9941358" y="2777987"/>
              <a:ext cx="1554480" cy="146304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3">
                <a:shade val="15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t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700">
                  <a:solidFill>
                    <a:schemeClr val="tx1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cs typeface="Calibri" panose="020F0502020204030204" pitchFamily="34" charset="0"/>
                </a:rPr>
                <a:t>Talking out loud</a:t>
              </a:r>
            </a:p>
          </p:txBody>
        </p:sp>
        <p:pic>
          <p:nvPicPr>
            <p:cNvPr id="31" name="Picture 30" descr="Two people talking.">
              <a:extLst>
                <a:ext uri="{FF2B5EF4-FFF2-40B4-BE49-F238E27FC236}">
                  <a16:creationId xmlns:a16="http://schemas.microsoft.com/office/drawing/2014/main" id="{F4F88093-912F-7F5D-52D6-554EBAE41A4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52838" y="3418390"/>
              <a:ext cx="731520" cy="73152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32" name="Group 31" descr="Having time to plan and think ahead">
            <a:extLst>
              <a:ext uri="{FF2B5EF4-FFF2-40B4-BE49-F238E27FC236}">
                <a16:creationId xmlns:a16="http://schemas.microsoft.com/office/drawing/2014/main" id="{CF7CBBD1-F45A-0434-E5DC-8D64E1EAFAC8}"/>
              </a:ext>
            </a:extLst>
          </p:cNvPr>
          <p:cNvGrpSpPr/>
          <p:nvPr/>
        </p:nvGrpSpPr>
        <p:grpSpPr>
          <a:xfrm>
            <a:off x="8131205" y="4459445"/>
            <a:ext cx="2011680" cy="1463040"/>
            <a:chOff x="6705401" y="2969160"/>
            <a:chExt cx="2011680" cy="1463040"/>
          </a:xfrm>
        </p:grpSpPr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0ADEE002-44CD-9E76-2015-7B851DFEDE66}"/>
                </a:ext>
              </a:extLst>
            </p:cNvPr>
            <p:cNvSpPr/>
            <p:nvPr/>
          </p:nvSpPr>
          <p:spPr>
            <a:xfrm>
              <a:off x="6705401" y="2969160"/>
              <a:ext cx="2011680" cy="146304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3">
                <a:shade val="15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t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700">
                  <a:solidFill>
                    <a:schemeClr val="tx1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  <a:cs typeface="Calibri" panose="020F0502020204030204" pitchFamily="34" charset="0"/>
                </a:rPr>
                <a:t>Having time to plan and think ahead</a:t>
              </a:r>
            </a:p>
          </p:txBody>
        </p:sp>
        <p:pic>
          <p:nvPicPr>
            <p:cNvPr id="46" name="Picture 45" descr="A person thinking.">
              <a:extLst>
                <a:ext uri="{FF2B5EF4-FFF2-40B4-BE49-F238E27FC236}">
                  <a16:creationId xmlns:a16="http://schemas.microsoft.com/office/drawing/2014/main" id="{47083552-D983-5FC1-54F9-B31D25B1B83C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01571" y="3571448"/>
              <a:ext cx="731520" cy="731520"/>
            </a:xfrm>
            <a:prstGeom prst="rect">
              <a:avLst/>
            </a:prstGeom>
            <a:ln>
              <a:noFill/>
            </a:ln>
          </p:spPr>
        </p:pic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365344FA-3E68-3433-0377-3C2A345AE0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841" y="472230"/>
            <a:ext cx="1051560" cy="1051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5415960"/>
      </p:ext>
    </p:extLst>
  </p:cSld>
  <p:clrMapOvr>
    <a:masterClrMapping/>
  </p:clrMapOvr>
</p:sld>
</file>

<file path=ppt/theme/theme1.xml><?xml version="1.0" encoding="utf-8"?>
<a:theme xmlns:a="http://schemas.openxmlformats.org/drawingml/2006/main" name="IOD_LeftLogo_Master_2021">
  <a:themeElements>
    <a:clrScheme name="IOD">
      <a:dk1>
        <a:srgbClr val="013591"/>
      </a:dk1>
      <a:lt1>
        <a:sysClr val="window" lastClr="FFFFFF"/>
      </a:lt1>
      <a:dk2>
        <a:srgbClr val="013591"/>
      </a:dk2>
      <a:lt2>
        <a:srgbClr val="FFFFFF"/>
      </a:lt2>
      <a:accent1>
        <a:srgbClr val="8EAADB"/>
      </a:accent1>
      <a:accent2>
        <a:srgbClr val="98A4AD"/>
      </a:accent2>
      <a:accent3>
        <a:srgbClr val="C55A11"/>
      </a:accent3>
      <a:accent4>
        <a:srgbClr val="FFC000"/>
      </a:accent4>
      <a:accent5>
        <a:srgbClr val="0563C1"/>
      </a:accent5>
      <a:accent6>
        <a:srgbClr val="70AD47"/>
      </a:accent6>
      <a:hlink>
        <a:srgbClr val="013591"/>
      </a:hlink>
      <a:folHlink>
        <a:srgbClr val="E26B2A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lt Text Presentation" id="{F540C6AB-68A4-4FD0-9A90-AA8D576F0B0F}" vid="{86A52B29-8545-40D5-85D3-9B55BE94A28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427</Words>
  <Application>Microsoft Office PowerPoint</Application>
  <PresentationFormat>Widescreen</PresentationFormat>
  <Paragraphs>53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</vt:lpstr>
      <vt:lpstr>Arial</vt:lpstr>
      <vt:lpstr>Calibri</vt:lpstr>
      <vt:lpstr>Source Sans Pro</vt:lpstr>
      <vt:lpstr>Source Sans Pro Light</vt:lpstr>
      <vt:lpstr>IOD_LeftLogo_Master_2021</vt:lpstr>
      <vt:lpstr>How I like to learn and share my ideas</vt:lpstr>
      <vt:lpstr>When I am working in a group,  I like to learn by…​</vt:lpstr>
      <vt:lpstr>When I am doing work 1 on 1​, I like to learn by…​</vt:lpstr>
      <vt:lpstr>When I am working in a group,  I like to share by…​</vt:lpstr>
      <vt:lpstr>When I am working 1 on 1​,    I like to share by…​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Ariel Schwartz</cp:lastModifiedBy>
  <cp:revision>2</cp:revision>
  <dcterms:created xsi:type="dcterms:W3CDTF">2024-10-13T17:17:47Z</dcterms:created>
  <dcterms:modified xsi:type="dcterms:W3CDTF">2025-12-12T15:13:28Z</dcterms:modified>
</cp:coreProperties>
</file>