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87" r:id="rId6"/>
    <p:sldId id="259" r:id="rId7"/>
    <p:sldId id="258" r:id="rId8"/>
    <p:sldId id="279" r:id="rId9"/>
    <p:sldId id="285" r:id="rId10"/>
    <p:sldId id="261" r:id="rId11"/>
    <p:sldId id="262" r:id="rId12"/>
    <p:sldId id="283" r:id="rId13"/>
    <p:sldId id="281" r:id="rId14"/>
    <p:sldId id="280" r:id="rId15"/>
    <p:sldId id="286" r:id="rId16"/>
    <p:sldId id="263" r:id="rId17"/>
    <p:sldId id="264" r:id="rId18"/>
    <p:sldId id="266" r:id="rId19"/>
    <p:sldId id="267" r:id="rId20"/>
    <p:sldId id="268" r:id="rId21"/>
    <p:sldId id="277" r:id="rId22"/>
  </p:sldIdLst>
  <p:sldSz cx="18288000" cy="10287000"/>
  <p:notesSz cx="6858000" cy="9144000"/>
  <p:embeddedFontLst>
    <p:embeddedFont>
      <p:font typeface="Canva Sans Bold" panose="020B0604020202020204" charset="0"/>
      <p:regular r:id="rId24"/>
    </p:embeddedFont>
    <p:embeddedFont>
      <p:font typeface="Source Sans Pro" panose="020B0503030403020204" pitchFamily="34" charset="0"/>
      <p:regular r:id="rId25"/>
      <p:bold r:id="rId26"/>
      <p:italic r:id="rId27"/>
      <p:boldItalic r:id="rId28"/>
    </p:embeddedFont>
    <p:embeddedFont>
      <p:font typeface="TT Commons Pro" panose="020B0604020202020204" charset="0"/>
      <p:regular r:id="rId29"/>
    </p:embeddedFont>
    <p:embeddedFont>
      <p:font typeface="TT Commons Pro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8A4B3D-A6E8-50DF-5BE2-7C5292552908}" name="Kathryn Walker" initials="KW" userId="S::keh88@usnh.edu::fe264a7c-b890-4fa4-9bdf-07b98bbf4a6f" providerId="AD"/>
  <p188:author id="{5F939763-12C7-F676-3FE9-23DA9842E3E5}" name="Rachel Stewart" initials="RS" userId="S::ras1118@usnh.edu::5a101dbb-4209-4edd-a612-47cfbcbe37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42"/>
    <a:srgbClr val="5D6E8B"/>
    <a:srgbClr val="003591"/>
    <a:srgbClr val="F77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B9F01-D66C-4F23-B249-4A3706EF773D}" v="6" dt="2025-08-27T20:05:29.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88" autoAdjust="0"/>
  </p:normalViewPr>
  <p:slideViewPr>
    <p:cSldViewPr snapToGrid="0">
      <p:cViewPr varScale="1">
        <p:scale>
          <a:sx n="65" d="100"/>
          <a:sy n="65" d="100"/>
        </p:scale>
        <p:origin x="10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Filanoski-Russell" userId="5879a14f-9eb3-4e75-8352-1b2941159ca7" providerId="ADAL" clId="{716B9F01-D66C-4F23-B249-4A3706EF773D}"/>
    <pc:docChg chg="undo custSel mod modSld modMainMaster">
      <pc:chgData name="Kate Filanoski-Russell" userId="5879a14f-9eb3-4e75-8352-1b2941159ca7" providerId="ADAL" clId="{716B9F01-D66C-4F23-B249-4A3706EF773D}" dt="2025-08-15T19:35:40.280" v="32" actId="33475"/>
      <pc:docMkLst>
        <pc:docMk/>
      </pc:docMkLst>
      <pc:sldChg chg="addSp delSp modSp mod">
        <pc:chgData name="Kate Filanoski-Russell" userId="5879a14f-9eb3-4e75-8352-1b2941159ca7" providerId="ADAL" clId="{716B9F01-D66C-4F23-B249-4A3706EF773D}" dt="2025-08-12T15:19:22.276" v="30" actId="478"/>
        <pc:sldMkLst>
          <pc:docMk/>
          <pc:sldMk cId="0" sldId="259"/>
        </pc:sldMkLst>
        <pc:spChg chg="mod">
          <ac:chgData name="Kate Filanoski-Russell" userId="5879a14f-9eb3-4e75-8352-1b2941159ca7" providerId="ADAL" clId="{716B9F01-D66C-4F23-B249-4A3706EF773D}" dt="2025-08-12T15:17:56.800" v="5" actId="207"/>
          <ac:spMkLst>
            <pc:docMk/>
            <pc:sldMk cId="0" sldId="259"/>
            <ac:spMk id="23" creationId="{00000000-0000-0000-0000-000000000000}"/>
          </ac:spMkLst>
        </pc:spChg>
        <pc:spChg chg="mod">
          <ac:chgData name="Kate Filanoski-Russell" userId="5879a14f-9eb3-4e75-8352-1b2941159ca7" providerId="ADAL" clId="{716B9F01-D66C-4F23-B249-4A3706EF773D}" dt="2025-08-12T15:17:56.800" v="5" actId="207"/>
          <ac:spMkLst>
            <pc:docMk/>
            <pc:sldMk cId="0" sldId="259"/>
            <ac:spMk id="24" creationId="{00000000-0000-0000-0000-000000000000}"/>
          </ac:spMkLst>
        </pc:spChg>
        <pc:spChg chg="mod">
          <ac:chgData name="Kate Filanoski-Russell" userId="5879a14f-9eb3-4e75-8352-1b2941159ca7" providerId="ADAL" clId="{716B9F01-D66C-4F23-B249-4A3706EF773D}" dt="2025-08-12T15:17:56.490" v="4" actId="207"/>
          <ac:spMkLst>
            <pc:docMk/>
            <pc:sldMk cId="0" sldId="259"/>
            <ac:spMk id="32" creationId="{00000000-0000-0000-0000-000000000000}"/>
          </ac:spMkLst>
        </pc:spChg>
        <pc:spChg chg="add del">
          <ac:chgData name="Kate Filanoski-Russell" userId="5879a14f-9eb3-4e75-8352-1b2941159ca7" providerId="ADAL" clId="{716B9F01-D66C-4F23-B249-4A3706EF773D}" dt="2025-08-12T15:19:22.276" v="30" actId="478"/>
          <ac:spMkLst>
            <pc:docMk/>
            <pc:sldMk cId="0" sldId="259"/>
            <ac:spMk id="33" creationId="{00000000-0000-0000-0000-000000000000}"/>
          </ac:spMkLst>
        </pc:spChg>
        <pc:grpChg chg="mod">
          <ac:chgData name="Kate Filanoski-Russell" userId="5879a14f-9eb3-4e75-8352-1b2941159ca7" providerId="ADAL" clId="{716B9F01-D66C-4F23-B249-4A3706EF773D}" dt="2025-08-12T15:17:56.800" v="5" actId="207"/>
          <ac:grpSpMkLst>
            <pc:docMk/>
            <pc:sldMk cId="0" sldId="259"/>
            <ac:grpSpMk id="22" creationId="{00000000-0000-0000-0000-000000000000}"/>
          </ac:grpSpMkLst>
        </pc:grpChg>
      </pc:sldChg>
      <pc:sldMasterChg chg="addSp delSp mod">
        <pc:chgData name="Kate Filanoski-Russell" userId="5879a14f-9eb3-4e75-8352-1b2941159ca7" providerId="ADAL" clId="{716B9F01-D66C-4F23-B249-4A3706EF773D}" dt="2025-08-15T19:35:40.277" v="31" actId="33475"/>
        <pc:sldMasterMkLst>
          <pc:docMk/>
          <pc:sldMasterMk cId="0" sldId="2147483648"/>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3A27F-0E69-4DA9-BD57-617AA7AF589B}"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US"/>
        </a:p>
      </dgm:t>
    </dgm:pt>
    <dgm:pt modelId="{59768501-7D02-4758-9AD2-4B29777F7BE9}">
      <dgm:prSet phldrT="[Text]"/>
      <dgm:spPr>
        <a:ln w="28575">
          <a:solidFill>
            <a:srgbClr val="003591"/>
          </a:solidFill>
        </a:ln>
      </dgm:spPr>
      <dgm:t>
        <a:bodyPr/>
        <a:lstStyle/>
        <a:p>
          <a:r>
            <a:rPr lang="en-US"/>
            <a:t>Campus Involvement</a:t>
          </a:r>
        </a:p>
      </dgm:t>
    </dgm:pt>
    <dgm:pt modelId="{8BC70C39-83A5-4B7D-BBFC-B3969767113F}" type="parTrans" cxnId="{FFAE546A-8E7F-4A54-93EE-AEE47A25219D}">
      <dgm:prSet/>
      <dgm:spPr/>
      <dgm:t>
        <a:bodyPr/>
        <a:lstStyle/>
        <a:p>
          <a:endParaRPr lang="en-US"/>
        </a:p>
      </dgm:t>
    </dgm:pt>
    <dgm:pt modelId="{FBAD3B02-00EB-4C44-B4E7-EB01B035B2A5}" type="sibTrans" cxnId="{FFAE546A-8E7F-4A54-93EE-AEE47A25219D}">
      <dgm:prSet/>
      <dgm:spPr/>
      <dgm:t>
        <a:bodyPr/>
        <a:lstStyle/>
        <a:p>
          <a:endParaRPr lang="en-US"/>
        </a:p>
      </dgm:t>
    </dgm:pt>
    <dgm:pt modelId="{DC0202E6-3DEE-4D56-B638-B6A7C2B1E307}">
      <dgm:prSet phldrT="[Text]" custT="1"/>
      <dgm:spPr/>
      <dgm:t>
        <a:bodyPr/>
        <a:lstStyle/>
        <a:p>
          <a:r>
            <a:rPr lang="en-US" sz="3200"/>
            <a:t>MUB &amp; Student Activities </a:t>
          </a:r>
        </a:p>
      </dgm:t>
    </dgm:pt>
    <dgm:pt modelId="{2ADD24AC-2383-4073-BCCA-3D8B529756F9}" type="parTrans" cxnId="{32192190-4CB6-4576-A62D-4A559B7B0697}">
      <dgm:prSet/>
      <dgm:spPr/>
      <dgm:t>
        <a:bodyPr/>
        <a:lstStyle/>
        <a:p>
          <a:endParaRPr lang="en-US"/>
        </a:p>
      </dgm:t>
    </dgm:pt>
    <dgm:pt modelId="{ADCB9F2D-EABA-4206-9695-73B20E722DC5}" type="sibTrans" cxnId="{32192190-4CB6-4576-A62D-4A559B7B0697}">
      <dgm:prSet/>
      <dgm:spPr/>
      <dgm:t>
        <a:bodyPr/>
        <a:lstStyle/>
        <a:p>
          <a:endParaRPr lang="en-US"/>
        </a:p>
      </dgm:t>
    </dgm:pt>
    <dgm:pt modelId="{0A6DAC27-865C-4DA2-BDCE-EF1C16196B5D}">
      <dgm:prSet phldrT="[Text]"/>
      <dgm:spPr>
        <a:ln w="28575">
          <a:solidFill>
            <a:schemeClr val="accent5">
              <a:lumMod val="75000"/>
            </a:schemeClr>
          </a:solidFill>
        </a:ln>
      </dgm:spPr>
      <dgm:t>
        <a:bodyPr/>
        <a:lstStyle/>
        <a:p>
          <a:r>
            <a:rPr lang="en-US"/>
            <a:t>Roommate Relationships</a:t>
          </a:r>
        </a:p>
      </dgm:t>
    </dgm:pt>
    <dgm:pt modelId="{9E0B97AD-C4E9-41A1-9C55-2D80EE3536E1}" type="parTrans" cxnId="{D951CE37-B988-48DD-A34C-9F293AC38971}">
      <dgm:prSet/>
      <dgm:spPr/>
      <dgm:t>
        <a:bodyPr/>
        <a:lstStyle/>
        <a:p>
          <a:endParaRPr lang="en-US"/>
        </a:p>
      </dgm:t>
    </dgm:pt>
    <dgm:pt modelId="{458CC810-1F57-4E58-A622-4313B8D9B79E}" type="sibTrans" cxnId="{D951CE37-B988-48DD-A34C-9F293AC38971}">
      <dgm:prSet/>
      <dgm:spPr/>
      <dgm:t>
        <a:bodyPr/>
        <a:lstStyle/>
        <a:p>
          <a:endParaRPr lang="en-US"/>
        </a:p>
      </dgm:t>
    </dgm:pt>
    <dgm:pt modelId="{1E628BA4-8CB5-4784-944C-C71A01A92C16}">
      <dgm:prSet phldrT="[Text]" custT="1"/>
      <dgm:spPr/>
      <dgm:t>
        <a:bodyPr/>
        <a:lstStyle/>
        <a:p>
          <a:r>
            <a:rPr lang="en-US" sz="3200"/>
            <a:t> Residential Life</a:t>
          </a:r>
        </a:p>
      </dgm:t>
    </dgm:pt>
    <dgm:pt modelId="{F8153E4C-1E78-4694-BDDC-7BDF3C5274B1}" type="parTrans" cxnId="{D4D46059-7C56-4416-B346-7692971B628E}">
      <dgm:prSet/>
      <dgm:spPr/>
      <dgm:t>
        <a:bodyPr/>
        <a:lstStyle/>
        <a:p>
          <a:endParaRPr lang="en-US"/>
        </a:p>
      </dgm:t>
    </dgm:pt>
    <dgm:pt modelId="{4F9D6486-35EC-4FDF-A5C8-BFBA29B3BA06}" type="sibTrans" cxnId="{D4D46059-7C56-4416-B346-7692971B628E}">
      <dgm:prSet/>
      <dgm:spPr/>
      <dgm:t>
        <a:bodyPr/>
        <a:lstStyle/>
        <a:p>
          <a:endParaRPr lang="en-US"/>
        </a:p>
      </dgm:t>
    </dgm:pt>
    <dgm:pt modelId="{B63820E3-0563-4892-B32F-361B3A0E1E35}">
      <dgm:prSet phldrT="[Text]"/>
      <dgm:spPr>
        <a:ln>
          <a:solidFill>
            <a:schemeClr val="accent4">
              <a:lumMod val="75000"/>
            </a:schemeClr>
          </a:solidFill>
        </a:ln>
      </dgm:spPr>
      <dgm:t>
        <a:bodyPr/>
        <a:lstStyle/>
        <a:p>
          <a:r>
            <a:rPr lang="en-US"/>
            <a:t>Interpersonal Relationships</a:t>
          </a:r>
        </a:p>
      </dgm:t>
    </dgm:pt>
    <dgm:pt modelId="{6F23B2FA-ACE7-4A9A-87F6-6E375C4078EA}" type="parTrans" cxnId="{A6F56C16-0D6D-4D0E-B869-74DBCE9B0795}">
      <dgm:prSet/>
      <dgm:spPr/>
      <dgm:t>
        <a:bodyPr/>
        <a:lstStyle/>
        <a:p>
          <a:endParaRPr lang="en-US"/>
        </a:p>
      </dgm:t>
    </dgm:pt>
    <dgm:pt modelId="{5032E7BA-61F9-4787-8C31-A9617D955899}" type="sibTrans" cxnId="{A6F56C16-0D6D-4D0E-B869-74DBCE9B0795}">
      <dgm:prSet/>
      <dgm:spPr/>
      <dgm:t>
        <a:bodyPr/>
        <a:lstStyle/>
        <a:p>
          <a:endParaRPr lang="en-US"/>
        </a:p>
      </dgm:t>
    </dgm:pt>
    <dgm:pt modelId="{5C474B90-8466-4808-AF47-B0A5D8BAC14E}">
      <dgm:prSet phldrT="[Text]" custT="1"/>
      <dgm:spPr/>
      <dgm:t>
        <a:bodyPr/>
        <a:lstStyle/>
        <a:p>
          <a:r>
            <a:rPr lang="en-US" sz="3600"/>
            <a:t> </a:t>
          </a:r>
          <a:r>
            <a:rPr lang="en-US" sz="3200"/>
            <a:t>Health &amp; Wellness </a:t>
          </a:r>
        </a:p>
      </dgm:t>
    </dgm:pt>
    <dgm:pt modelId="{D34C7BA7-92F6-4C05-A0E4-A37DAC1E167B}" type="parTrans" cxnId="{531EBF05-1029-4FC6-A10A-5A0841D597F8}">
      <dgm:prSet/>
      <dgm:spPr/>
      <dgm:t>
        <a:bodyPr/>
        <a:lstStyle/>
        <a:p>
          <a:endParaRPr lang="en-US"/>
        </a:p>
      </dgm:t>
    </dgm:pt>
    <dgm:pt modelId="{A62D04BC-247E-421D-A445-59082C3A6B35}" type="sibTrans" cxnId="{531EBF05-1029-4FC6-A10A-5A0841D597F8}">
      <dgm:prSet/>
      <dgm:spPr/>
      <dgm:t>
        <a:bodyPr/>
        <a:lstStyle/>
        <a:p>
          <a:endParaRPr lang="en-US"/>
        </a:p>
      </dgm:t>
    </dgm:pt>
    <dgm:pt modelId="{F7293877-2548-4B36-8C38-5E71E9FB58FB}">
      <dgm:prSet phldrT="[Text]" custT="1"/>
      <dgm:spPr/>
      <dgm:t>
        <a:bodyPr/>
        <a:lstStyle/>
        <a:p>
          <a:r>
            <a:rPr lang="en-US" sz="3200"/>
            <a:t> The SHARPP Center </a:t>
          </a:r>
        </a:p>
      </dgm:t>
    </dgm:pt>
    <dgm:pt modelId="{825BA349-6BA3-4EC9-B7B5-2F612B42DB59}" type="parTrans" cxnId="{C9A25887-7359-41EC-9A82-769A9E8D9A2B}">
      <dgm:prSet/>
      <dgm:spPr/>
      <dgm:t>
        <a:bodyPr/>
        <a:lstStyle/>
        <a:p>
          <a:endParaRPr lang="en-US"/>
        </a:p>
      </dgm:t>
    </dgm:pt>
    <dgm:pt modelId="{207A63BA-C453-4932-9853-29F826B7BAFB}" type="sibTrans" cxnId="{C9A25887-7359-41EC-9A82-769A9E8D9A2B}">
      <dgm:prSet/>
      <dgm:spPr/>
      <dgm:t>
        <a:bodyPr/>
        <a:lstStyle/>
        <a:p>
          <a:endParaRPr lang="en-US"/>
        </a:p>
      </dgm:t>
    </dgm:pt>
    <dgm:pt modelId="{189CFF72-C64B-4144-90EA-5FE4F54CBCE7}" type="pres">
      <dgm:prSet presAssocID="{5A03A27F-0E69-4DA9-BD57-617AA7AF589B}" presName="Name0" presStyleCnt="0">
        <dgm:presLayoutVars>
          <dgm:chMax val="7"/>
          <dgm:dir/>
          <dgm:animLvl val="lvl"/>
          <dgm:resizeHandles val="exact"/>
        </dgm:presLayoutVars>
      </dgm:prSet>
      <dgm:spPr/>
    </dgm:pt>
    <dgm:pt modelId="{4A72164B-B0F7-4B53-B7C0-C231C73FBB71}" type="pres">
      <dgm:prSet presAssocID="{59768501-7D02-4758-9AD2-4B29777F7BE9}" presName="circle1" presStyleLbl="node1" presStyleIdx="0" presStyleCnt="3"/>
      <dgm:spPr>
        <a:solidFill>
          <a:srgbClr val="003591"/>
        </a:solidFill>
      </dgm:spPr>
    </dgm:pt>
    <dgm:pt modelId="{4DCB8795-8271-4540-8E4B-13D40A00428C}" type="pres">
      <dgm:prSet presAssocID="{59768501-7D02-4758-9AD2-4B29777F7BE9}" presName="space" presStyleCnt="0"/>
      <dgm:spPr/>
    </dgm:pt>
    <dgm:pt modelId="{0C5F1196-770F-422E-ACB5-17285B4A994F}" type="pres">
      <dgm:prSet presAssocID="{59768501-7D02-4758-9AD2-4B29777F7BE9}" presName="rect1" presStyleLbl="alignAcc1" presStyleIdx="0" presStyleCnt="3" custLinFactNeighborY="3310"/>
      <dgm:spPr/>
    </dgm:pt>
    <dgm:pt modelId="{18642722-F159-44B5-B60F-B3931C5EAD0B}" type="pres">
      <dgm:prSet presAssocID="{0A6DAC27-865C-4DA2-BDCE-EF1C16196B5D}" presName="vertSpace2" presStyleLbl="node1" presStyleIdx="0" presStyleCnt="3"/>
      <dgm:spPr/>
    </dgm:pt>
    <dgm:pt modelId="{93ECE703-7F7B-4265-9DB3-410CA68AA150}" type="pres">
      <dgm:prSet presAssocID="{0A6DAC27-865C-4DA2-BDCE-EF1C16196B5D}" presName="circle2" presStyleLbl="node1" presStyleIdx="1" presStyleCnt="3"/>
      <dgm:spPr>
        <a:solidFill>
          <a:schemeClr val="accent5">
            <a:lumMod val="75000"/>
          </a:schemeClr>
        </a:solidFill>
      </dgm:spPr>
    </dgm:pt>
    <dgm:pt modelId="{CE682C59-3B70-4B52-BD76-9DE187E20CBA}" type="pres">
      <dgm:prSet presAssocID="{0A6DAC27-865C-4DA2-BDCE-EF1C16196B5D}" presName="rect2" presStyleLbl="alignAcc1" presStyleIdx="1" presStyleCnt="3"/>
      <dgm:spPr/>
    </dgm:pt>
    <dgm:pt modelId="{D9B4F9A0-313F-4D5F-BD57-1182B92ADFF8}" type="pres">
      <dgm:prSet presAssocID="{B63820E3-0563-4892-B32F-361B3A0E1E35}" presName="vertSpace3" presStyleLbl="node1" presStyleIdx="1" presStyleCnt="3"/>
      <dgm:spPr/>
    </dgm:pt>
    <dgm:pt modelId="{E3F35719-A220-42AA-A413-FADACA1BA066}" type="pres">
      <dgm:prSet presAssocID="{B63820E3-0563-4892-B32F-361B3A0E1E35}" presName="circle3" presStyleLbl="node1" presStyleIdx="2" presStyleCnt="3"/>
      <dgm:spPr>
        <a:solidFill>
          <a:schemeClr val="accent4">
            <a:lumMod val="75000"/>
          </a:schemeClr>
        </a:solidFill>
      </dgm:spPr>
    </dgm:pt>
    <dgm:pt modelId="{C385AB3C-3F3A-40C3-8E2A-4036317AEFA1}" type="pres">
      <dgm:prSet presAssocID="{B63820E3-0563-4892-B32F-361B3A0E1E35}" presName="rect3" presStyleLbl="alignAcc1" presStyleIdx="2" presStyleCnt="3"/>
      <dgm:spPr/>
    </dgm:pt>
    <dgm:pt modelId="{28254ED3-4678-4D69-8C6F-66B389DFF3E6}" type="pres">
      <dgm:prSet presAssocID="{59768501-7D02-4758-9AD2-4B29777F7BE9}" presName="rect1ParTx" presStyleLbl="alignAcc1" presStyleIdx="2" presStyleCnt="3">
        <dgm:presLayoutVars>
          <dgm:chMax val="1"/>
          <dgm:bulletEnabled val="1"/>
        </dgm:presLayoutVars>
      </dgm:prSet>
      <dgm:spPr/>
    </dgm:pt>
    <dgm:pt modelId="{7D897173-BFE1-4ED1-A026-3CEB7D4F5538}" type="pres">
      <dgm:prSet presAssocID="{59768501-7D02-4758-9AD2-4B29777F7BE9}" presName="rect1ChTx" presStyleLbl="alignAcc1" presStyleIdx="2" presStyleCnt="3">
        <dgm:presLayoutVars>
          <dgm:bulletEnabled val="1"/>
        </dgm:presLayoutVars>
      </dgm:prSet>
      <dgm:spPr/>
    </dgm:pt>
    <dgm:pt modelId="{4EE0BEB8-A3AB-4BE4-A68A-8BD3BB629405}" type="pres">
      <dgm:prSet presAssocID="{0A6DAC27-865C-4DA2-BDCE-EF1C16196B5D}" presName="rect2ParTx" presStyleLbl="alignAcc1" presStyleIdx="2" presStyleCnt="3">
        <dgm:presLayoutVars>
          <dgm:chMax val="1"/>
          <dgm:bulletEnabled val="1"/>
        </dgm:presLayoutVars>
      </dgm:prSet>
      <dgm:spPr/>
    </dgm:pt>
    <dgm:pt modelId="{154B8D83-0069-4550-AB87-FB43057B2105}" type="pres">
      <dgm:prSet presAssocID="{0A6DAC27-865C-4DA2-BDCE-EF1C16196B5D}" presName="rect2ChTx" presStyleLbl="alignAcc1" presStyleIdx="2" presStyleCnt="3">
        <dgm:presLayoutVars>
          <dgm:bulletEnabled val="1"/>
        </dgm:presLayoutVars>
      </dgm:prSet>
      <dgm:spPr/>
    </dgm:pt>
    <dgm:pt modelId="{4246DF39-6C37-4648-8124-6E369D3EB0B6}" type="pres">
      <dgm:prSet presAssocID="{B63820E3-0563-4892-B32F-361B3A0E1E35}" presName="rect3ParTx" presStyleLbl="alignAcc1" presStyleIdx="2" presStyleCnt="3">
        <dgm:presLayoutVars>
          <dgm:chMax val="1"/>
          <dgm:bulletEnabled val="1"/>
        </dgm:presLayoutVars>
      </dgm:prSet>
      <dgm:spPr/>
    </dgm:pt>
    <dgm:pt modelId="{BCF0D9D5-2DD9-468F-8E98-7ED27A0CBB8D}" type="pres">
      <dgm:prSet presAssocID="{B63820E3-0563-4892-B32F-361B3A0E1E35}" presName="rect3ChTx" presStyleLbl="alignAcc1" presStyleIdx="2" presStyleCnt="3">
        <dgm:presLayoutVars>
          <dgm:bulletEnabled val="1"/>
        </dgm:presLayoutVars>
      </dgm:prSet>
      <dgm:spPr/>
    </dgm:pt>
  </dgm:ptLst>
  <dgm:cxnLst>
    <dgm:cxn modelId="{531EBF05-1029-4FC6-A10A-5A0841D597F8}" srcId="{B63820E3-0563-4892-B32F-361B3A0E1E35}" destId="{5C474B90-8466-4808-AF47-B0A5D8BAC14E}" srcOrd="0" destOrd="0" parTransId="{D34C7BA7-92F6-4C05-A0E4-A37DAC1E167B}" sibTransId="{A62D04BC-247E-421D-A445-59082C3A6B35}"/>
    <dgm:cxn modelId="{94E3D213-9886-4E7E-8744-8B5C41027164}" type="presOf" srcId="{0A6DAC27-865C-4DA2-BDCE-EF1C16196B5D}" destId="{CE682C59-3B70-4B52-BD76-9DE187E20CBA}" srcOrd="0" destOrd="0" presId="urn:microsoft.com/office/officeart/2005/8/layout/target3"/>
    <dgm:cxn modelId="{A6F56C16-0D6D-4D0E-B869-74DBCE9B0795}" srcId="{5A03A27F-0E69-4DA9-BD57-617AA7AF589B}" destId="{B63820E3-0563-4892-B32F-361B3A0E1E35}" srcOrd="2" destOrd="0" parTransId="{6F23B2FA-ACE7-4A9A-87F6-6E375C4078EA}" sibTransId="{5032E7BA-61F9-4787-8C31-A9617D955899}"/>
    <dgm:cxn modelId="{0CB0E016-C7A7-47A6-91B7-B83A39D1C14B}" type="presOf" srcId="{1E628BA4-8CB5-4784-944C-C71A01A92C16}" destId="{154B8D83-0069-4550-AB87-FB43057B2105}" srcOrd="0" destOrd="0" presId="urn:microsoft.com/office/officeart/2005/8/layout/target3"/>
    <dgm:cxn modelId="{CCA78519-9D28-4028-A7A0-44E876E8E50F}" type="presOf" srcId="{5C474B90-8466-4808-AF47-B0A5D8BAC14E}" destId="{BCF0D9D5-2DD9-468F-8E98-7ED27A0CBB8D}" srcOrd="0" destOrd="0" presId="urn:microsoft.com/office/officeart/2005/8/layout/target3"/>
    <dgm:cxn modelId="{D951CE37-B988-48DD-A34C-9F293AC38971}" srcId="{5A03A27F-0E69-4DA9-BD57-617AA7AF589B}" destId="{0A6DAC27-865C-4DA2-BDCE-EF1C16196B5D}" srcOrd="1" destOrd="0" parTransId="{9E0B97AD-C4E9-41A1-9C55-2D80EE3536E1}" sibTransId="{458CC810-1F57-4E58-A622-4313B8D9B79E}"/>
    <dgm:cxn modelId="{EE168960-BD59-475B-9351-8388E6369A00}" type="presOf" srcId="{5A03A27F-0E69-4DA9-BD57-617AA7AF589B}" destId="{189CFF72-C64B-4144-90EA-5FE4F54CBCE7}" srcOrd="0" destOrd="0" presId="urn:microsoft.com/office/officeart/2005/8/layout/target3"/>
    <dgm:cxn modelId="{39637361-017D-489C-AC4C-B5147E45122C}" type="presOf" srcId="{B63820E3-0563-4892-B32F-361B3A0E1E35}" destId="{4246DF39-6C37-4648-8124-6E369D3EB0B6}" srcOrd="1" destOrd="0" presId="urn:microsoft.com/office/officeart/2005/8/layout/target3"/>
    <dgm:cxn modelId="{3AEC9664-685D-4F64-90E5-7A169F5609C4}" type="presOf" srcId="{59768501-7D02-4758-9AD2-4B29777F7BE9}" destId="{28254ED3-4678-4D69-8C6F-66B389DFF3E6}" srcOrd="1" destOrd="0" presId="urn:microsoft.com/office/officeart/2005/8/layout/target3"/>
    <dgm:cxn modelId="{FFAE546A-8E7F-4A54-93EE-AEE47A25219D}" srcId="{5A03A27F-0E69-4DA9-BD57-617AA7AF589B}" destId="{59768501-7D02-4758-9AD2-4B29777F7BE9}" srcOrd="0" destOrd="0" parTransId="{8BC70C39-83A5-4B7D-BBFC-B3969767113F}" sibTransId="{FBAD3B02-00EB-4C44-B4E7-EB01B035B2A5}"/>
    <dgm:cxn modelId="{96540853-E1C0-40B2-BA34-95CBD2C3468C}" type="presOf" srcId="{59768501-7D02-4758-9AD2-4B29777F7BE9}" destId="{0C5F1196-770F-422E-ACB5-17285B4A994F}" srcOrd="0" destOrd="0" presId="urn:microsoft.com/office/officeart/2005/8/layout/target3"/>
    <dgm:cxn modelId="{08503F57-A58C-45F3-8879-379D5B860842}" type="presOf" srcId="{DC0202E6-3DEE-4D56-B638-B6A7C2B1E307}" destId="{7D897173-BFE1-4ED1-A026-3CEB7D4F5538}" srcOrd="0" destOrd="0" presId="urn:microsoft.com/office/officeart/2005/8/layout/target3"/>
    <dgm:cxn modelId="{D4D46059-7C56-4416-B346-7692971B628E}" srcId="{0A6DAC27-865C-4DA2-BDCE-EF1C16196B5D}" destId="{1E628BA4-8CB5-4784-944C-C71A01A92C16}" srcOrd="0" destOrd="0" parTransId="{F8153E4C-1E78-4694-BDDC-7BDF3C5274B1}" sibTransId="{4F9D6486-35EC-4FDF-A5C8-BFBA29B3BA06}"/>
    <dgm:cxn modelId="{6D048D7F-84CC-438C-ACAE-F07DBC043773}" type="presOf" srcId="{0A6DAC27-865C-4DA2-BDCE-EF1C16196B5D}" destId="{4EE0BEB8-A3AB-4BE4-A68A-8BD3BB629405}" srcOrd="1" destOrd="0" presId="urn:microsoft.com/office/officeart/2005/8/layout/target3"/>
    <dgm:cxn modelId="{C9A25887-7359-41EC-9A82-769A9E8D9A2B}" srcId="{B63820E3-0563-4892-B32F-361B3A0E1E35}" destId="{F7293877-2548-4B36-8C38-5E71E9FB58FB}" srcOrd="1" destOrd="0" parTransId="{825BA349-6BA3-4EC9-B7B5-2F612B42DB59}" sibTransId="{207A63BA-C453-4932-9853-29F826B7BAFB}"/>
    <dgm:cxn modelId="{5DB8C987-2A94-4824-985C-7E5CCBE3F5CA}" type="presOf" srcId="{B63820E3-0563-4892-B32F-361B3A0E1E35}" destId="{C385AB3C-3F3A-40C3-8E2A-4036317AEFA1}" srcOrd="0" destOrd="0" presId="urn:microsoft.com/office/officeart/2005/8/layout/target3"/>
    <dgm:cxn modelId="{32192190-4CB6-4576-A62D-4A559B7B0697}" srcId="{59768501-7D02-4758-9AD2-4B29777F7BE9}" destId="{DC0202E6-3DEE-4D56-B638-B6A7C2B1E307}" srcOrd="0" destOrd="0" parTransId="{2ADD24AC-2383-4073-BCCA-3D8B529756F9}" sibTransId="{ADCB9F2D-EABA-4206-9695-73B20E722DC5}"/>
    <dgm:cxn modelId="{E80594AC-9A75-41D9-9B86-27DC7D54FB42}" type="presOf" srcId="{F7293877-2548-4B36-8C38-5E71E9FB58FB}" destId="{BCF0D9D5-2DD9-468F-8E98-7ED27A0CBB8D}" srcOrd="0" destOrd="1" presId="urn:microsoft.com/office/officeart/2005/8/layout/target3"/>
    <dgm:cxn modelId="{2B809C18-4000-4B71-98F1-6C03C30CCC3D}" type="presParOf" srcId="{189CFF72-C64B-4144-90EA-5FE4F54CBCE7}" destId="{4A72164B-B0F7-4B53-B7C0-C231C73FBB71}" srcOrd="0" destOrd="0" presId="urn:microsoft.com/office/officeart/2005/8/layout/target3"/>
    <dgm:cxn modelId="{7D053F4C-E854-4F8E-B741-453A31A25D1B}" type="presParOf" srcId="{189CFF72-C64B-4144-90EA-5FE4F54CBCE7}" destId="{4DCB8795-8271-4540-8E4B-13D40A00428C}" srcOrd="1" destOrd="0" presId="urn:microsoft.com/office/officeart/2005/8/layout/target3"/>
    <dgm:cxn modelId="{47DA25F6-ABCF-47C9-8C67-013CDEFB0519}" type="presParOf" srcId="{189CFF72-C64B-4144-90EA-5FE4F54CBCE7}" destId="{0C5F1196-770F-422E-ACB5-17285B4A994F}" srcOrd="2" destOrd="0" presId="urn:microsoft.com/office/officeart/2005/8/layout/target3"/>
    <dgm:cxn modelId="{DBA06A2A-4A98-45D2-A2AD-02A5A16B8B85}" type="presParOf" srcId="{189CFF72-C64B-4144-90EA-5FE4F54CBCE7}" destId="{18642722-F159-44B5-B60F-B3931C5EAD0B}" srcOrd="3" destOrd="0" presId="urn:microsoft.com/office/officeart/2005/8/layout/target3"/>
    <dgm:cxn modelId="{C2224657-8B42-4558-905A-6CD58BD209CF}" type="presParOf" srcId="{189CFF72-C64B-4144-90EA-5FE4F54CBCE7}" destId="{93ECE703-7F7B-4265-9DB3-410CA68AA150}" srcOrd="4" destOrd="0" presId="urn:microsoft.com/office/officeart/2005/8/layout/target3"/>
    <dgm:cxn modelId="{00E74966-DAF4-4459-A749-728A9379D3CD}" type="presParOf" srcId="{189CFF72-C64B-4144-90EA-5FE4F54CBCE7}" destId="{CE682C59-3B70-4B52-BD76-9DE187E20CBA}" srcOrd="5" destOrd="0" presId="urn:microsoft.com/office/officeart/2005/8/layout/target3"/>
    <dgm:cxn modelId="{86E0C3D4-10CE-45FB-8E72-9764FAB6DC19}" type="presParOf" srcId="{189CFF72-C64B-4144-90EA-5FE4F54CBCE7}" destId="{D9B4F9A0-313F-4D5F-BD57-1182B92ADFF8}" srcOrd="6" destOrd="0" presId="urn:microsoft.com/office/officeart/2005/8/layout/target3"/>
    <dgm:cxn modelId="{335CF11E-6F60-4F32-918B-EA91FFEF1555}" type="presParOf" srcId="{189CFF72-C64B-4144-90EA-5FE4F54CBCE7}" destId="{E3F35719-A220-42AA-A413-FADACA1BA066}" srcOrd="7" destOrd="0" presId="urn:microsoft.com/office/officeart/2005/8/layout/target3"/>
    <dgm:cxn modelId="{963D6055-FB4C-4A38-8607-EC9BB61F0396}" type="presParOf" srcId="{189CFF72-C64B-4144-90EA-5FE4F54CBCE7}" destId="{C385AB3C-3F3A-40C3-8E2A-4036317AEFA1}" srcOrd="8" destOrd="0" presId="urn:microsoft.com/office/officeart/2005/8/layout/target3"/>
    <dgm:cxn modelId="{46C1DF89-D1A9-4DBE-9796-B365305A7214}" type="presParOf" srcId="{189CFF72-C64B-4144-90EA-5FE4F54CBCE7}" destId="{28254ED3-4678-4D69-8C6F-66B389DFF3E6}" srcOrd="9" destOrd="0" presId="urn:microsoft.com/office/officeart/2005/8/layout/target3"/>
    <dgm:cxn modelId="{A7900EE6-9E1A-4594-A925-6D20504D7188}" type="presParOf" srcId="{189CFF72-C64B-4144-90EA-5FE4F54CBCE7}" destId="{7D897173-BFE1-4ED1-A026-3CEB7D4F5538}" srcOrd="10" destOrd="0" presId="urn:microsoft.com/office/officeart/2005/8/layout/target3"/>
    <dgm:cxn modelId="{EE5E6122-65BE-47FD-B2E0-BE84DCE227E5}" type="presParOf" srcId="{189CFF72-C64B-4144-90EA-5FE4F54CBCE7}" destId="{4EE0BEB8-A3AB-4BE4-A68A-8BD3BB629405}" srcOrd="11" destOrd="0" presId="urn:microsoft.com/office/officeart/2005/8/layout/target3"/>
    <dgm:cxn modelId="{5C0E77D6-6ACD-4B00-87B7-263EC2DB67E1}" type="presParOf" srcId="{189CFF72-C64B-4144-90EA-5FE4F54CBCE7}" destId="{154B8D83-0069-4550-AB87-FB43057B2105}" srcOrd="12" destOrd="0" presId="urn:microsoft.com/office/officeart/2005/8/layout/target3"/>
    <dgm:cxn modelId="{7423B928-83DF-4EB4-9AD6-C0B08A3E7628}" type="presParOf" srcId="{189CFF72-C64B-4144-90EA-5FE4F54CBCE7}" destId="{4246DF39-6C37-4648-8124-6E369D3EB0B6}" srcOrd="13" destOrd="0" presId="urn:microsoft.com/office/officeart/2005/8/layout/target3"/>
    <dgm:cxn modelId="{58C4B3D0-9DB7-42F9-BA9C-6311D829C6BD}" type="presParOf" srcId="{189CFF72-C64B-4144-90EA-5FE4F54CBCE7}" destId="{BCF0D9D5-2DD9-468F-8E98-7ED27A0CBB8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2164B-B0F7-4B53-B7C0-C231C73FBB71}">
      <dsp:nvSpPr>
        <dsp:cNvPr id="0" name=""/>
        <dsp:cNvSpPr/>
      </dsp:nvSpPr>
      <dsp:spPr>
        <a:xfrm>
          <a:off x="0" y="0"/>
          <a:ext cx="6745573" cy="6745573"/>
        </a:xfrm>
        <a:prstGeom prst="pie">
          <a:avLst>
            <a:gd name="adj1" fmla="val 5400000"/>
            <a:gd name="adj2" fmla="val 16200000"/>
          </a:avLst>
        </a:prstGeom>
        <a:solidFill>
          <a:srgbClr val="0035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F1196-770F-422E-ACB5-17285B4A994F}">
      <dsp:nvSpPr>
        <dsp:cNvPr id="0" name=""/>
        <dsp:cNvSpPr/>
      </dsp:nvSpPr>
      <dsp:spPr>
        <a:xfrm>
          <a:off x="3372786" y="0"/>
          <a:ext cx="8303397" cy="6745573"/>
        </a:xfrm>
        <a:prstGeom prst="rect">
          <a:avLst/>
        </a:prstGeom>
        <a:solidFill>
          <a:schemeClr val="lt1">
            <a:alpha val="90000"/>
            <a:hueOff val="0"/>
            <a:satOff val="0"/>
            <a:lumOff val="0"/>
            <a:alphaOff val="0"/>
          </a:schemeClr>
        </a:solidFill>
        <a:ln w="28575" cap="flat" cmpd="sng" algn="ctr">
          <a:solidFill>
            <a:srgbClr val="003591"/>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Campus Involvement</a:t>
          </a:r>
        </a:p>
      </dsp:txBody>
      <dsp:txXfrm>
        <a:off x="3372786" y="0"/>
        <a:ext cx="4151698" cy="2023676"/>
      </dsp:txXfrm>
    </dsp:sp>
    <dsp:sp modelId="{93ECE703-7F7B-4265-9DB3-410CA68AA150}">
      <dsp:nvSpPr>
        <dsp:cNvPr id="0" name=""/>
        <dsp:cNvSpPr/>
      </dsp:nvSpPr>
      <dsp:spPr>
        <a:xfrm>
          <a:off x="1180477" y="2023676"/>
          <a:ext cx="4384618" cy="4384618"/>
        </a:xfrm>
        <a:prstGeom prst="pie">
          <a:avLst>
            <a:gd name="adj1" fmla="val 5400000"/>
            <a:gd name="adj2" fmla="val 1620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82C59-3B70-4B52-BD76-9DE187E20CBA}">
      <dsp:nvSpPr>
        <dsp:cNvPr id="0" name=""/>
        <dsp:cNvSpPr/>
      </dsp:nvSpPr>
      <dsp:spPr>
        <a:xfrm>
          <a:off x="3372786" y="2023676"/>
          <a:ext cx="8303397" cy="4384618"/>
        </a:xfrm>
        <a:prstGeom prst="rect">
          <a:avLst/>
        </a:prstGeom>
        <a:solidFill>
          <a:schemeClr val="lt1">
            <a:alpha val="90000"/>
            <a:hueOff val="0"/>
            <a:satOff val="0"/>
            <a:lumOff val="0"/>
            <a:alphaOff val="0"/>
          </a:schemeClr>
        </a:solidFill>
        <a:ln w="28575"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Roommate Relationships</a:t>
          </a:r>
        </a:p>
      </dsp:txBody>
      <dsp:txXfrm>
        <a:off x="3372786" y="2023676"/>
        <a:ext cx="4151698" cy="2023669"/>
      </dsp:txXfrm>
    </dsp:sp>
    <dsp:sp modelId="{E3F35719-A220-42AA-A413-FADACA1BA066}">
      <dsp:nvSpPr>
        <dsp:cNvPr id="0" name=""/>
        <dsp:cNvSpPr/>
      </dsp:nvSpPr>
      <dsp:spPr>
        <a:xfrm>
          <a:off x="2360951" y="4047346"/>
          <a:ext cx="2023670" cy="2023670"/>
        </a:xfrm>
        <a:prstGeom prst="pie">
          <a:avLst>
            <a:gd name="adj1" fmla="val 5400000"/>
            <a:gd name="adj2" fmla="val 1620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5AB3C-3F3A-40C3-8E2A-4036317AEFA1}">
      <dsp:nvSpPr>
        <dsp:cNvPr id="0" name=""/>
        <dsp:cNvSpPr/>
      </dsp:nvSpPr>
      <dsp:spPr>
        <a:xfrm>
          <a:off x="3372786" y="4047346"/>
          <a:ext cx="8303397" cy="2023670"/>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Interpersonal Relationships</a:t>
          </a:r>
        </a:p>
      </dsp:txBody>
      <dsp:txXfrm>
        <a:off x="3372786" y="4047346"/>
        <a:ext cx="4151698" cy="2023670"/>
      </dsp:txXfrm>
    </dsp:sp>
    <dsp:sp modelId="{7D897173-BFE1-4ED1-A026-3CEB7D4F5538}">
      <dsp:nvSpPr>
        <dsp:cNvPr id="0" name=""/>
        <dsp:cNvSpPr/>
      </dsp:nvSpPr>
      <dsp:spPr>
        <a:xfrm>
          <a:off x="7524485" y="0"/>
          <a:ext cx="4151698" cy="20236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en-US" sz="3200" kern="1200"/>
            <a:t>MUB &amp; Student Activities </a:t>
          </a:r>
        </a:p>
      </dsp:txBody>
      <dsp:txXfrm>
        <a:off x="7524485" y="0"/>
        <a:ext cx="4151698" cy="2023676"/>
      </dsp:txXfrm>
    </dsp:sp>
    <dsp:sp modelId="{154B8D83-0069-4550-AB87-FB43057B2105}">
      <dsp:nvSpPr>
        <dsp:cNvPr id="0" name=""/>
        <dsp:cNvSpPr/>
      </dsp:nvSpPr>
      <dsp:spPr>
        <a:xfrm>
          <a:off x="7524485" y="2023676"/>
          <a:ext cx="4151698" cy="202366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en-US" sz="3200" kern="1200"/>
            <a:t> Residential Life</a:t>
          </a:r>
        </a:p>
      </dsp:txBody>
      <dsp:txXfrm>
        <a:off x="7524485" y="2023676"/>
        <a:ext cx="4151698" cy="2023669"/>
      </dsp:txXfrm>
    </dsp:sp>
    <dsp:sp modelId="{BCF0D9D5-2DD9-468F-8E98-7ED27A0CBB8D}">
      <dsp:nvSpPr>
        <dsp:cNvPr id="0" name=""/>
        <dsp:cNvSpPr/>
      </dsp:nvSpPr>
      <dsp:spPr>
        <a:xfrm>
          <a:off x="7524485" y="4047346"/>
          <a:ext cx="4151698" cy="20236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600200">
            <a:lnSpc>
              <a:spcPct val="90000"/>
            </a:lnSpc>
            <a:spcBef>
              <a:spcPct val="0"/>
            </a:spcBef>
            <a:spcAft>
              <a:spcPct val="15000"/>
            </a:spcAft>
            <a:buChar char="•"/>
          </a:pPr>
          <a:r>
            <a:rPr lang="en-US" sz="3600" kern="1200"/>
            <a:t> </a:t>
          </a:r>
          <a:r>
            <a:rPr lang="en-US" sz="3200" kern="1200"/>
            <a:t>Health &amp; Wellness </a:t>
          </a:r>
        </a:p>
        <a:p>
          <a:pPr marL="285750" lvl="1" indent="-285750" algn="l" defTabSz="1422400">
            <a:lnSpc>
              <a:spcPct val="90000"/>
            </a:lnSpc>
            <a:spcBef>
              <a:spcPct val="0"/>
            </a:spcBef>
            <a:spcAft>
              <a:spcPct val="15000"/>
            </a:spcAft>
            <a:buChar char="•"/>
          </a:pPr>
          <a:r>
            <a:rPr lang="en-US" sz="3200" kern="1200"/>
            <a:t> The SHARPP Center </a:t>
          </a:r>
        </a:p>
      </dsp:txBody>
      <dsp:txXfrm>
        <a:off x="7524485" y="4047346"/>
        <a:ext cx="4151698" cy="202367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ea typeface="Calibri"/>
                <a:cs typeface="Calibri"/>
              </a:rPr>
              <a:t>Rachel's content</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31852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indent="-171450">
              <a:buFont typeface="Arial"/>
              <a:buChar char="•"/>
            </a:pPr>
            <a:r>
              <a:rPr lang="en-US"/>
              <a:t>A 2017 longitudinal study shows that parents and caregivers who talked to their students about sex and relationships consistently over their 4 years in college found an increased closeness in their overall relationship and a reduced sense of awkwardness in those conversations</a:t>
            </a:r>
          </a:p>
          <a:p>
            <a:pPr marL="171450" indent="-171450">
              <a:buFont typeface="Arial"/>
              <a:buChar char="•"/>
            </a:pPr>
            <a:r>
              <a:rPr lang="en-US">
                <a:ea typeface="Calibri"/>
                <a:cs typeface="Calibri"/>
              </a:rPr>
              <a:t>There's no one right way to have those conversations – a lot of it depends on the groundwork that's already been laid and the culture of your existing relationship. Similarly, what you say depends on your own beliefs and worldview. Asking open ended questions, allowing your student to try things out without shame or judgment, and cultivating a safe space for your student to process their experiences are the best things you can do.</a:t>
            </a:r>
          </a:p>
          <a:p>
            <a:pPr marL="171450" indent="-171450">
              <a:buFont typeface="Arial"/>
              <a:buChar char="•"/>
            </a:pPr>
            <a:r>
              <a:rPr lang="en-US">
                <a:ea typeface="Calibri"/>
                <a:cs typeface="Calibri"/>
              </a:rPr>
              <a:t>The NCHA 2023 data shows that 50% of first year students are not sexually active – instead, they're less occupied with sex and dating and more focused on friendships, themselves, and connections made through their phone. Similarly, national data shows first year college students are less likely to enter into relationships than ever before. Just because data shows students are less likely to be having sex or entering into relationships doesn't mean they aren't thinking about it, impacted by others around them being in relationships, or that they aren't curious about it. Talking about it, asking about it in open ended ways, and reminding students that you are there for them – even if it's awkward at first – are some of the best ways you can show up for them. </a:t>
            </a:r>
          </a:p>
          <a:p>
            <a:pPr marL="171450" indent="-171450">
              <a:buFont typeface="Arial"/>
              <a:buChar char="•"/>
            </a:pP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Healthy Relationships Flyer description:</a:t>
            </a:r>
          </a:p>
          <a:p>
            <a:r>
              <a:rPr lang="en-US" dirty="0"/>
              <a:t>Healthy Relationships:</a:t>
            </a:r>
          </a:p>
          <a:p>
            <a:pPr marL="171450" indent="-171450">
              <a:buFont typeface="Arial" panose="020B0604020202020204" pitchFamily="34" charset="0"/>
              <a:buChar char="•"/>
            </a:pPr>
            <a:r>
              <a:rPr lang="en-US" dirty="0"/>
              <a:t>Support each other</a:t>
            </a:r>
          </a:p>
          <a:p>
            <a:pPr marL="171450" indent="-171450">
              <a:buFont typeface="Arial" panose="020B0604020202020204" pitchFamily="34" charset="0"/>
              <a:buChar char="•"/>
            </a:pPr>
            <a:r>
              <a:rPr lang="en-US" dirty="0"/>
              <a:t>Have balance between the friendship and the other aspects of your life</a:t>
            </a:r>
          </a:p>
          <a:p>
            <a:pPr marL="171450" indent="-171450">
              <a:buFont typeface="Arial" panose="020B0604020202020204" pitchFamily="34" charset="0"/>
              <a:buChar char="•"/>
            </a:pPr>
            <a:r>
              <a:rPr lang="en-US" dirty="0"/>
              <a:t>Maintain individualism and autonomy</a:t>
            </a:r>
          </a:p>
          <a:p>
            <a:pPr marL="171450" indent="-171450">
              <a:buFont typeface="Arial" panose="020B0604020202020204" pitchFamily="34" charset="0"/>
              <a:buChar char="•"/>
            </a:pPr>
            <a:r>
              <a:rPr lang="en-US" dirty="0"/>
              <a:t>Can coexist with other friendships and relationships</a:t>
            </a:r>
          </a:p>
          <a:p>
            <a:pPr marL="171450" indent="-171450">
              <a:buFont typeface="Arial" panose="020B0604020202020204" pitchFamily="34" charset="0"/>
              <a:buChar char="•"/>
            </a:pPr>
            <a:r>
              <a:rPr lang="en-US" dirty="0"/>
              <a:t>Earn each other's trust</a:t>
            </a:r>
          </a:p>
          <a:p>
            <a:pPr marL="171450" indent="-171450">
              <a:buFont typeface="Arial" panose="020B0604020202020204" pitchFamily="34" charset="0"/>
              <a:buChar char="•"/>
            </a:pPr>
            <a:r>
              <a:rPr lang="en-US" dirty="0"/>
              <a:t>Have a mutual respect of everyone’s wants and needs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Healthy familial relationships:</a:t>
            </a:r>
          </a:p>
          <a:p>
            <a:pPr marL="171450" indent="-171450">
              <a:buFont typeface="Arial" panose="020B0604020202020204" pitchFamily="34" charset="0"/>
              <a:buChar char="•"/>
            </a:pPr>
            <a:r>
              <a:rPr lang="en-US" dirty="0"/>
              <a:t>Show up for each other</a:t>
            </a:r>
          </a:p>
          <a:p>
            <a:pPr marL="171450" indent="-171450">
              <a:buFont typeface="Arial" panose="020B0604020202020204" pitchFamily="34" charset="0"/>
              <a:buChar char="•"/>
            </a:pPr>
            <a:r>
              <a:rPr lang="en-US" dirty="0"/>
              <a:t>Respect everyone's boundaries</a:t>
            </a:r>
          </a:p>
          <a:p>
            <a:pPr marL="171450" indent="-171450">
              <a:buFont typeface="Arial" panose="020B0604020202020204" pitchFamily="34" charset="0"/>
              <a:buChar char="•"/>
            </a:pPr>
            <a:r>
              <a:rPr lang="en-US" dirty="0"/>
              <a:t>Create feelings of safety</a:t>
            </a:r>
          </a:p>
          <a:p>
            <a:pPr marL="171450" indent="-171450">
              <a:buFont typeface="Arial" panose="020B0604020202020204" pitchFamily="34" charset="0"/>
              <a:buChar char="•"/>
            </a:pPr>
            <a:r>
              <a:rPr lang="en-US" dirty="0"/>
              <a:t>Can compromise and work together</a:t>
            </a:r>
          </a:p>
          <a:p>
            <a:pPr marL="171450" indent="-171450">
              <a:buFont typeface="Arial" panose="020B0604020202020204" pitchFamily="34" charset="0"/>
              <a:buChar char="•"/>
            </a:pPr>
            <a:r>
              <a:rPr lang="en-US" dirty="0"/>
              <a:t>Require mutual effort to connect and understand each other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Healthy romantic relationships</a:t>
            </a:r>
          </a:p>
          <a:p>
            <a:pPr marL="171450" indent="-171450">
              <a:buFont typeface="Arial" panose="020B0604020202020204" pitchFamily="34" charset="0"/>
              <a:buChar char="•"/>
            </a:pPr>
            <a:r>
              <a:rPr lang="en-US" dirty="0"/>
              <a:t>Require consistent communication and compromise</a:t>
            </a:r>
          </a:p>
          <a:p>
            <a:pPr marL="171450" indent="-171450">
              <a:buFont typeface="Arial" panose="020B0604020202020204" pitchFamily="34" charset="0"/>
              <a:buChar char="•"/>
            </a:pPr>
            <a:r>
              <a:rPr lang="en-US" dirty="0"/>
              <a:t>Handled disagreements respectfully</a:t>
            </a:r>
          </a:p>
          <a:p>
            <a:pPr marL="171450" indent="-171450">
              <a:buFont typeface="Arial" panose="020B0604020202020204" pitchFamily="34" charset="0"/>
              <a:buChar char="•"/>
            </a:pPr>
            <a:r>
              <a:rPr lang="en-US" dirty="0"/>
              <a:t>Have honest conversations between partners</a:t>
            </a:r>
          </a:p>
          <a:p>
            <a:pPr marL="171450" indent="-171450">
              <a:buFont typeface="Arial" panose="020B0604020202020204" pitchFamily="34" charset="0"/>
              <a:buChar char="•"/>
            </a:pPr>
            <a:r>
              <a:rPr lang="en-US" dirty="0"/>
              <a:t>Are not perfect and take effort from all sides</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45845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36A0-6E38-A2B8-528A-95A7766D899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EC7C61-EA50-4209-0644-2A7BBB776D7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BD07CDD-62F3-6EDD-A1CB-0CAC4CAAAD3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44A1EDB-0BE8-408F-3B84-2DC1580CDA2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B7FED62-D44D-D1EF-F1FF-86A23EC103B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50% go random</a:t>
            </a:r>
          </a:p>
        </p:txBody>
      </p:sp>
      <p:sp>
        <p:nvSpPr>
          <p:cNvPr id="6" name="Footer Placeholder 5">
            <a:extLst>
              <a:ext uri="{FF2B5EF4-FFF2-40B4-BE49-F238E27FC236}">
                <a16:creationId xmlns:a16="http://schemas.microsoft.com/office/drawing/2014/main" id="{3AE383E8-B7CA-3C85-4D8E-EF67C96ADB7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35664F5-E5E0-E111-22A0-22F1DB8FB26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2884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A27A2-0A91-802A-FD29-192E95E9D00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2F969D-8A43-578D-2173-4F8E8FC4440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FD40EAF-20AE-0829-37F9-624FD88A615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B105E1D-091A-6AFB-793B-753B78951F4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EF28EF8-8506-E0F4-0827-A3CEF653218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50% go random</a:t>
            </a:r>
          </a:p>
        </p:txBody>
      </p:sp>
      <p:sp>
        <p:nvSpPr>
          <p:cNvPr id="6" name="Footer Placeholder 5">
            <a:extLst>
              <a:ext uri="{FF2B5EF4-FFF2-40B4-BE49-F238E27FC236}">
                <a16:creationId xmlns:a16="http://schemas.microsoft.com/office/drawing/2014/main" id="{4744F998-671E-31AC-2827-9B7A6602237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13A81CC-622B-2B5F-254B-BCEAC4E7818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5687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45553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FSL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@unh Students; https://www.instagram.com/unhstudents/</a:t>
            </a:r>
          </a:p>
          <a:p>
            <a:r>
              <a:rPr lang="en-US" dirty="0"/>
              <a:t>Academic Colleges websites : https://www.unh.edu/academics/colleges-schools</a:t>
            </a:r>
          </a:p>
          <a:p>
            <a:r>
              <a:rPr lang="en-US" dirty="0"/>
              <a:t>Getting Involved: https://www.unh.edu/mub/student-organizations/getting-involved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www.instagram.com/unhstudents/" TargetMode="External"/><Relationship Id="rId7"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jedfoundation.org/resource/tips-for-talking-to-your-teen-about-their-mental-health/" TargetMode="External"/><Relationship Id="rId5" Type="http://schemas.openxmlformats.org/officeDocument/2006/relationships/hyperlink" Target="https://www.gottman.com/blog/talking-with-your-teen-10-tips-for-meaningful-connection/"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University of New Hampshire T Hall building"/>
          <p:cNvGrpSpPr/>
          <p:nvPr/>
        </p:nvGrpSpPr>
        <p:grpSpPr>
          <a:xfrm>
            <a:off x="9525" y="-201297"/>
            <a:ext cx="18288000" cy="6225289"/>
            <a:chOff x="0" y="0"/>
            <a:chExt cx="24384000" cy="8300385"/>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24384000" cy="8300385"/>
            </a:xfrm>
            <a:prstGeom prst="rect">
              <a:avLst/>
            </a:prstGeom>
          </p:spPr>
        </p:pic>
      </p:grpSp>
      <p:grpSp>
        <p:nvGrpSpPr>
          <p:cNvPr id="4" name="Group 4">
            <a:extLst>
              <a:ext uri="{C183D7F6-B498-43B3-948B-1728B52AA6E4}">
                <adec:decorative xmlns:adec="http://schemas.microsoft.com/office/drawing/2017/decorative" val="1"/>
              </a:ext>
            </a:extLst>
          </p:cNvPr>
          <p:cNvGrpSpPr/>
          <p:nvPr/>
        </p:nvGrpSpPr>
        <p:grpSpPr>
          <a:xfrm>
            <a:off x="2918778" y="4487467"/>
            <a:ext cx="12469495" cy="1631774"/>
            <a:chOff x="0" y="0"/>
            <a:chExt cx="3284147" cy="429768"/>
          </a:xfrm>
        </p:grpSpPr>
        <p:sp>
          <p:nvSpPr>
            <p:cNvPr id="5" name="Freeform 5"/>
            <p:cNvSpPr/>
            <p:nvPr/>
          </p:nvSpPr>
          <p:spPr>
            <a:xfrm>
              <a:off x="0" y="0"/>
              <a:ext cx="3284147" cy="429768"/>
            </a:xfrm>
            <a:custGeom>
              <a:avLst/>
              <a:gdLst/>
              <a:ahLst/>
              <a:cxnLst/>
              <a:rect l="l" t="t" r="r" b="b"/>
              <a:pathLst>
                <a:path w="3284147" h="429768">
                  <a:moveTo>
                    <a:pt x="203200" y="0"/>
                  </a:moveTo>
                  <a:lnTo>
                    <a:pt x="3080947" y="0"/>
                  </a:lnTo>
                  <a:lnTo>
                    <a:pt x="3284147" y="429768"/>
                  </a:lnTo>
                  <a:lnTo>
                    <a:pt x="0" y="429768"/>
                  </a:lnTo>
                  <a:lnTo>
                    <a:pt x="203200" y="0"/>
                  </a:lnTo>
                  <a:close/>
                </a:path>
              </a:pathLst>
            </a:custGeom>
            <a:solidFill>
              <a:srgbClr val="FFFFFF"/>
            </a:solidFill>
          </p:spPr>
          <p:txBody>
            <a:bodyPr/>
            <a:lstStyle/>
            <a:p>
              <a:endParaRPr lang="en-US"/>
            </a:p>
          </p:txBody>
        </p:sp>
        <p:sp>
          <p:nvSpPr>
            <p:cNvPr id="6" name="TextBox 6"/>
            <p:cNvSpPr txBox="1"/>
            <p:nvPr/>
          </p:nvSpPr>
          <p:spPr>
            <a:xfrm>
              <a:off x="127000" y="-38100"/>
              <a:ext cx="3030147" cy="467868"/>
            </a:xfrm>
            <a:prstGeom prst="rect">
              <a:avLst/>
            </a:prstGeom>
          </p:spPr>
          <p:txBody>
            <a:bodyPr lIns="50800" tIns="50800" rIns="50800" bIns="50800" rtlCol="0" anchor="ctr"/>
            <a:lstStyle/>
            <a:p>
              <a:pPr algn="ctr">
                <a:lnSpc>
                  <a:spcPts val="2659"/>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15735419" y="8172237"/>
            <a:ext cx="12243743" cy="1631774"/>
            <a:chOff x="0" y="0"/>
            <a:chExt cx="3224690" cy="429768"/>
          </a:xfrm>
        </p:grpSpPr>
        <p:sp>
          <p:nvSpPr>
            <p:cNvPr id="8" name="Freeform 8"/>
            <p:cNvSpPr/>
            <p:nvPr/>
          </p:nvSpPr>
          <p:spPr>
            <a:xfrm>
              <a:off x="0" y="0"/>
              <a:ext cx="3224690" cy="429768"/>
            </a:xfrm>
            <a:custGeom>
              <a:avLst/>
              <a:gdLst/>
              <a:ahLst/>
              <a:cxnLst/>
              <a:rect l="l" t="t" r="r" b="b"/>
              <a:pathLst>
                <a:path w="3224690" h="429768">
                  <a:moveTo>
                    <a:pt x="203200" y="0"/>
                  </a:moveTo>
                  <a:lnTo>
                    <a:pt x="3021490" y="0"/>
                  </a:lnTo>
                  <a:lnTo>
                    <a:pt x="3224690" y="429768"/>
                  </a:lnTo>
                  <a:lnTo>
                    <a:pt x="0" y="429768"/>
                  </a:lnTo>
                  <a:lnTo>
                    <a:pt x="203200" y="0"/>
                  </a:lnTo>
                  <a:close/>
                </a:path>
              </a:pathLst>
            </a:custGeom>
            <a:solidFill>
              <a:srgbClr val="F8F8F8"/>
            </a:solidFill>
          </p:spPr>
          <p:txBody>
            <a:bodyPr/>
            <a:lstStyle/>
            <a:p>
              <a:endParaRPr lang="en-US"/>
            </a:p>
          </p:txBody>
        </p:sp>
        <p:sp>
          <p:nvSpPr>
            <p:cNvPr id="9" name="TextBox 9"/>
            <p:cNvSpPr txBox="1"/>
            <p:nvPr/>
          </p:nvSpPr>
          <p:spPr>
            <a:xfrm>
              <a:off x="127000" y="-38100"/>
              <a:ext cx="2970690" cy="467868"/>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9691162" y="8172237"/>
            <a:ext cx="12243743" cy="1631774"/>
            <a:chOff x="0" y="0"/>
            <a:chExt cx="3224690" cy="429768"/>
          </a:xfrm>
        </p:grpSpPr>
        <p:sp>
          <p:nvSpPr>
            <p:cNvPr id="11" name="Freeform 11"/>
            <p:cNvSpPr/>
            <p:nvPr/>
          </p:nvSpPr>
          <p:spPr>
            <a:xfrm>
              <a:off x="0" y="0"/>
              <a:ext cx="3224690" cy="429768"/>
            </a:xfrm>
            <a:custGeom>
              <a:avLst/>
              <a:gdLst/>
              <a:ahLst/>
              <a:cxnLst/>
              <a:rect l="l" t="t" r="r" b="b"/>
              <a:pathLst>
                <a:path w="3224690" h="429768">
                  <a:moveTo>
                    <a:pt x="203200" y="0"/>
                  </a:moveTo>
                  <a:lnTo>
                    <a:pt x="3021490" y="0"/>
                  </a:lnTo>
                  <a:lnTo>
                    <a:pt x="3224690" y="429768"/>
                  </a:lnTo>
                  <a:lnTo>
                    <a:pt x="0" y="429768"/>
                  </a:lnTo>
                  <a:lnTo>
                    <a:pt x="203200" y="0"/>
                  </a:lnTo>
                  <a:close/>
                </a:path>
              </a:pathLst>
            </a:custGeom>
            <a:solidFill>
              <a:srgbClr val="F8F8F8"/>
            </a:solidFill>
          </p:spPr>
          <p:txBody>
            <a:bodyPr/>
            <a:lstStyle/>
            <a:p>
              <a:endParaRPr lang="en-US"/>
            </a:p>
          </p:txBody>
        </p:sp>
        <p:sp>
          <p:nvSpPr>
            <p:cNvPr id="12" name="TextBox 12"/>
            <p:cNvSpPr txBox="1"/>
            <p:nvPr/>
          </p:nvSpPr>
          <p:spPr>
            <a:xfrm>
              <a:off x="127000" y="-38100"/>
              <a:ext cx="2970690" cy="467868"/>
            </a:xfrm>
            <a:prstGeom prst="rect">
              <a:avLst/>
            </a:prstGeom>
          </p:spPr>
          <p:txBody>
            <a:bodyPr lIns="50800" tIns="50800" rIns="50800" bIns="50800" rtlCol="0" anchor="ctr"/>
            <a:lstStyle/>
            <a:p>
              <a:pPr algn="ctr">
                <a:lnSpc>
                  <a:spcPts val="265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4" name="Freeform 14"/>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5" name="TextBox 15"/>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
        <p:nvSpPr>
          <p:cNvPr id="16" name="TextBox 16"/>
          <p:cNvSpPr txBox="1">
            <a:spLocks noGrp="1"/>
          </p:cNvSpPr>
          <p:nvPr>
            <p:ph type="title" idx="4294967295"/>
          </p:nvPr>
        </p:nvSpPr>
        <p:spPr>
          <a:xfrm>
            <a:off x="3675925" y="4451994"/>
            <a:ext cx="10936150" cy="270843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136" normalizeH="0" baseline="0" noProof="0" dirty="0">
                <a:ln>
                  <a:noFill/>
                </a:ln>
                <a:solidFill>
                  <a:srgbClr val="003591"/>
                </a:solidFill>
                <a:effectLst/>
                <a:uLnTx/>
                <a:uFillTx/>
                <a:latin typeface="TT Commons Pro Bold"/>
                <a:ea typeface="TT Commons Pro Bold"/>
                <a:cs typeface="TT Commons Pro Bold"/>
                <a:sym typeface="TT Commons Pro Bold"/>
              </a:rPr>
              <a:t>Navigating College Relationships</a:t>
            </a:r>
          </a:p>
        </p:txBody>
      </p:sp>
      <p:sp>
        <p:nvSpPr>
          <p:cNvPr id="17" name="Freeform 17" descr="University of New Hampshire Logo"/>
          <p:cNvSpPr/>
          <p:nvPr/>
        </p:nvSpPr>
        <p:spPr>
          <a:xfrm>
            <a:off x="-354136" y="8937083"/>
            <a:ext cx="1788007" cy="1733855"/>
          </a:xfrm>
          <a:custGeom>
            <a:avLst/>
            <a:gdLst/>
            <a:ahLst/>
            <a:cxnLst/>
            <a:rect l="l" t="t" r="r" b="b"/>
            <a:pathLst>
              <a:path w="1788007" h="1733855">
                <a:moveTo>
                  <a:pt x="0" y="0"/>
                </a:moveTo>
                <a:lnTo>
                  <a:pt x="1788007" y="0"/>
                </a:lnTo>
                <a:lnTo>
                  <a:pt x="1788007" y="1733856"/>
                </a:lnTo>
                <a:lnTo>
                  <a:pt x="0" y="173385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8" name="TextBox 18"/>
          <p:cNvSpPr txBox="1"/>
          <p:nvPr/>
        </p:nvSpPr>
        <p:spPr>
          <a:xfrm>
            <a:off x="539868" y="7245286"/>
            <a:ext cx="17227314" cy="708271"/>
          </a:xfrm>
          <a:prstGeom prst="rect">
            <a:avLst/>
          </a:prstGeom>
        </p:spPr>
        <p:txBody>
          <a:bodyPr lIns="0" tIns="0" rIns="0" bIns="0" rtlCol="0" anchor="t">
            <a:spAutoFit/>
          </a:bodyPr>
          <a:lstStyle/>
          <a:p>
            <a:pPr algn="ctr">
              <a:lnSpc>
                <a:spcPts val="5966"/>
              </a:lnSpc>
            </a:pPr>
            <a:r>
              <a:rPr lang="en-US" sz="4261" i="1" dirty="0">
                <a:solidFill>
                  <a:srgbClr val="003591"/>
                </a:solidFill>
                <a:latin typeface="TT Commons Pro"/>
                <a:ea typeface="TT Commons Pro"/>
                <a:cs typeface="TT Commons Pro"/>
                <a:sym typeface="TT Commons Pro"/>
              </a:rPr>
              <a:t>A guide to connection and growth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BF8B-E2CD-4CEC-69A9-E562C093F31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763F32A-189C-9501-CFFF-B889FC9C6903}"/>
              </a:ext>
              <a:ext uri="{C183D7F6-B498-43B3-948B-1728B52AA6E4}">
                <adec:decorative xmlns:adec="http://schemas.microsoft.com/office/drawing/2017/decorative" val="1"/>
              </a:ext>
            </a:extLst>
          </p:cNvPr>
          <p:cNvGrpSpPr/>
          <p:nvPr/>
        </p:nvGrpSpPr>
        <p:grpSpPr>
          <a:xfrm>
            <a:off x="0" y="0"/>
            <a:ext cx="7366076" cy="8633964"/>
            <a:chOff x="0" y="0"/>
            <a:chExt cx="1940036" cy="2273966"/>
          </a:xfrm>
        </p:grpSpPr>
        <p:sp>
          <p:nvSpPr>
            <p:cNvPr id="3" name="Freeform 3">
              <a:extLst>
                <a:ext uri="{FF2B5EF4-FFF2-40B4-BE49-F238E27FC236}">
                  <a16:creationId xmlns:a16="http://schemas.microsoft.com/office/drawing/2014/main" id="{0F34E564-6E13-4F56-7E6D-57D1BF1DC0E1}"/>
                </a:ext>
              </a:extLst>
            </p:cNvPr>
            <p:cNvSpPr/>
            <p:nvPr/>
          </p:nvSpPr>
          <p:spPr>
            <a:xfrm>
              <a:off x="0" y="0"/>
              <a:ext cx="1940036" cy="2273966"/>
            </a:xfrm>
            <a:custGeom>
              <a:avLst/>
              <a:gdLst/>
              <a:ahLst/>
              <a:cxnLst/>
              <a:rect l="l" t="t" r="r" b="b"/>
              <a:pathLst>
                <a:path w="1940036" h="2273966">
                  <a:moveTo>
                    <a:pt x="0" y="0"/>
                  </a:moveTo>
                  <a:lnTo>
                    <a:pt x="1940036" y="0"/>
                  </a:lnTo>
                  <a:lnTo>
                    <a:pt x="1940036" y="2273966"/>
                  </a:lnTo>
                  <a:lnTo>
                    <a:pt x="0" y="2273966"/>
                  </a:lnTo>
                  <a:close/>
                </a:path>
              </a:pathLst>
            </a:custGeom>
            <a:solidFill>
              <a:srgbClr val="001D52"/>
            </a:solidFill>
          </p:spPr>
          <p:txBody>
            <a:bodyPr/>
            <a:lstStyle/>
            <a:p>
              <a:endParaRPr lang="en-US"/>
            </a:p>
          </p:txBody>
        </p:sp>
        <p:sp>
          <p:nvSpPr>
            <p:cNvPr id="4" name="TextBox 4">
              <a:extLst>
                <a:ext uri="{FF2B5EF4-FFF2-40B4-BE49-F238E27FC236}">
                  <a16:creationId xmlns:a16="http://schemas.microsoft.com/office/drawing/2014/main" id="{AD500133-9430-196E-228E-CD4976CE5286}"/>
                </a:ext>
              </a:extLst>
            </p:cNvPr>
            <p:cNvSpPr txBox="1"/>
            <p:nvPr/>
          </p:nvSpPr>
          <p:spPr>
            <a:xfrm>
              <a:off x="0" y="-38100"/>
              <a:ext cx="1940036" cy="2312066"/>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83986CC3-DF94-FDC1-9D59-5BF0AA1AF535}"/>
              </a:ext>
              <a:ext uri="{C183D7F6-B498-43B3-948B-1728B52AA6E4}">
                <adec:decorative xmlns:adec="http://schemas.microsoft.com/office/drawing/2017/decorative" val="1"/>
              </a:ext>
            </a:extLst>
          </p:cNvPr>
          <p:cNvGrpSpPr/>
          <p:nvPr/>
        </p:nvGrpSpPr>
        <p:grpSpPr>
          <a:xfrm>
            <a:off x="0" y="5168642"/>
            <a:ext cx="7366076" cy="3465322"/>
            <a:chOff x="0" y="0"/>
            <a:chExt cx="1940036" cy="912677"/>
          </a:xfrm>
        </p:grpSpPr>
        <p:sp>
          <p:nvSpPr>
            <p:cNvPr id="6" name="Freeform 6">
              <a:extLst>
                <a:ext uri="{FF2B5EF4-FFF2-40B4-BE49-F238E27FC236}">
                  <a16:creationId xmlns:a16="http://schemas.microsoft.com/office/drawing/2014/main" id="{A00D825B-2D4B-28CF-6B9D-9C8982E00300}"/>
                </a:ext>
              </a:extLst>
            </p:cNvPr>
            <p:cNvSpPr/>
            <p:nvPr/>
          </p:nvSpPr>
          <p:spPr>
            <a:xfrm>
              <a:off x="0" y="0"/>
              <a:ext cx="1940036" cy="912677"/>
            </a:xfrm>
            <a:custGeom>
              <a:avLst/>
              <a:gdLst/>
              <a:ahLst/>
              <a:cxnLst/>
              <a:rect l="l" t="t" r="r" b="b"/>
              <a:pathLst>
                <a:path w="1940036" h="912677">
                  <a:moveTo>
                    <a:pt x="0" y="0"/>
                  </a:moveTo>
                  <a:lnTo>
                    <a:pt x="1940036" y="0"/>
                  </a:lnTo>
                  <a:lnTo>
                    <a:pt x="1940036" y="912677"/>
                  </a:lnTo>
                  <a:lnTo>
                    <a:pt x="0" y="912677"/>
                  </a:lnTo>
                  <a:close/>
                </a:path>
              </a:pathLst>
            </a:custGeom>
            <a:solidFill>
              <a:srgbClr val="0044BB"/>
            </a:solidFill>
          </p:spPr>
          <p:txBody>
            <a:bodyPr/>
            <a:lstStyle/>
            <a:p>
              <a:endParaRPr lang="en-US"/>
            </a:p>
          </p:txBody>
        </p:sp>
        <p:sp>
          <p:nvSpPr>
            <p:cNvPr id="7" name="TextBox 7">
              <a:extLst>
                <a:ext uri="{FF2B5EF4-FFF2-40B4-BE49-F238E27FC236}">
                  <a16:creationId xmlns:a16="http://schemas.microsoft.com/office/drawing/2014/main" id="{208FF12B-6CC6-A97B-4B34-AEC621609820}"/>
                </a:ext>
              </a:extLst>
            </p:cNvPr>
            <p:cNvSpPr txBox="1"/>
            <p:nvPr/>
          </p:nvSpPr>
          <p:spPr>
            <a:xfrm>
              <a:off x="0" y="-38100"/>
              <a:ext cx="1940036" cy="950777"/>
            </a:xfrm>
            <a:prstGeom prst="rect">
              <a:avLst/>
            </a:prstGeom>
          </p:spPr>
          <p:txBody>
            <a:bodyPr lIns="50800" tIns="50800" rIns="50800" bIns="50800" rtlCol="0" anchor="ctr"/>
            <a:lstStyle/>
            <a:p>
              <a:pPr algn="ctr">
                <a:lnSpc>
                  <a:spcPts val="2659"/>
                </a:lnSpc>
              </a:pPr>
              <a:endParaRPr/>
            </a:p>
          </p:txBody>
        </p:sp>
      </p:grpSp>
      <p:grpSp>
        <p:nvGrpSpPr>
          <p:cNvPr id="12" name="Group 12">
            <a:extLst>
              <a:ext uri="{FF2B5EF4-FFF2-40B4-BE49-F238E27FC236}">
                <a16:creationId xmlns:a16="http://schemas.microsoft.com/office/drawing/2014/main" id="{FFBA380C-86A3-0255-54EE-8BBC54E73ADD}"/>
              </a:ex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a:extLst>
                <a:ext uri="{FF2B5EF4-FFF2-40B4-BE49-F238E27FC236}">
                  <a16:creationId xmlns:a16="http://schemas.microsoft.com/office/drawing/2014/main" id="{FDA6BB1F-FE60-68D5-367F-5684E54F94F2}"/>
                </a:ext>
              </a:extLst>
            </p:cNvPr>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a:extLst>
                <a:ext uri="{FF2B5EF4-FFF2-40B4-BE49-F238E27FC236}">
                  <a16:creationId xmlns:a16="http://schemas.microsoft.com/office/drawing/2014/main" id="{2D4E7271-3C8A-D0F3-108B-CF7082AC5C25}"/>
                </a:ext>
              </a:extLst>
            </p:cNvPr>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
        <p:nvSpPr>
          <p:cNvPr id="15" name="TextBox 15">
            <a:extLst>
              <a:ext uri="{FF2B5EF4-FFF2-40B4-BE49-F238E27FC236}">
                <a16:creationId xmlns:a16="http://schemas.microsoft.com/office/drawing/2014/main" id="{1A731D18-59D6-DD57-EA57-30D9ACB1E918}"/>
              </a:ext>
            </a:extLst>
          </p:cNvPr>
          <p:cNvSpPr txBox="1">
            <a:spLocks noGrp="1"/>
          </p:cNvSpPr>
          <p:nvPr>
            <p:ph type="title" idx="4294967295"/>
          </p:nvPr>
        </p:nvSpPr>
        <p:spPr>
          <a:xfrm>
            <a:off x="7703314" y="193482"/>
            <a:ext cx="9806975" cy="9361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59"/>
              </a:lnSpc>
              <a:spcBef>
                <a:spcPts val="0"/>
              </a:spcBef>
              <a:spcAft>
                <a:spcPts val="0"/>
              </a:spcAft>
              <a:buClrTx/>
              <a:buSzTx/>
              <a:buFontTx/>
              <a:buNone/>
              <a:tabLst/>
              <a:defRPr/>
            </a:pPr>
            <a:r>
              <a:rPr kumimoji="0" lang="en-US" sz="6600" b="1" i="0" u="none" strike="noStrike" kern="1200" cap="none" spc="-66" normalizeH="0" baseline="0" noProof="0" dirty="0">
                <a:ln>
                  <a:noFill/>
                </a:ln>
                <a:solidFill>
                  <a:srgbClr val="003591"/>
                </a:solidFill>
                <a:effectLst/>
                <a:uLnTx/>
                <a:uFillTx/>
                <a:latin typeface="TT Commons Pro Bold"/>
                <a:ea typeface="+mn-ea"/>
                <a:cs typeface="+mn-cs"/>
              </a:rPr>
              <a:t>Our Lens on Prevention:</a:t>
            </a:r>
          </a:p>
        </p:txBody>
      </p:sp>
      <p:sp>
        <p:nvSpPr>
          <p:cNvPr id="16" name="TextBox 16">
            <a:extLst>
              <a:ext uri="{FF2B5EF4-FFF2-40B4-BE49-F238E27FC236}">
                <a16:creationId xmlns:a16="http://schemas.microsoft.com/office/drawing/2014/main" id="{87D7E5D9-7431-36AA-E463-528418CFBF02}"/>
              </a:ext>
            </a:extLst>
          </p:cNvPr>
          <p:cNvSpPr txBox="1"/>
          <p:nvPr/>
        </p:nvSpPr>
        <p:spPr>
          <a:xfrm>
            <a:off x="7707308" y="1125664"/>
            <a:ext cx="8544074" cy="2292422"/>
          </a:xfrm>
          <a:prstGeom prst="rect">
            <a:avLst/>
          </a:prstGeom>
        </p:spPr>
        <p:txBody>
          <a:bodyPr wrap="square" lIns="0" tIns="0" rIns="0" bIns="0" rtlCol="0" anchor="t">
            <a:spAutoFit/>
          </a:bodyPr>
          <a:lstStyle/>
          <a:p>
            <a:pPr>
              <a:lnSpc>
                <a:spcPts val="3779"/>
              </a:lnSpc>
            </a:pPr>
            <a:r>
              <a:rPr lang="en-US" sz="2700" b="1" spc="-27" dirty="0">
                <a:solidFill>
                  <a:srgbClr val="003591"/>
                </a:solidFill>
                <a:latin typeface="TT Commons Pro"/>
                <a:ea typeface="TT Commons Pro"/>
                <a:cs typeface="TT Commons Pro"/>
              </a:rPr>
              <a:t>Consent: </a:t>
            </a:r>
          </a:p>
          <a:p>
            <a:pPr marL="742950" lvl="1" indent="-285750">
              <a:lnSpc>
                <a:spcPct val="114000"/>
              </a:lnSpc>
              <a:spcAft>
                <a:spcPts val="600"/>
              </a:spcAft>
              <a:buFont typeface="Arial" panose="020B0604020202020204" pitchFamily="34" charset="0"/>
              <a:buChar char="•"/>
            </a:pPr>
            <a:r>
              <a:rPr lang="en-US" sz="2000" spc="-27" dirty="0">
                <a:solidFill>
                  <a:srgbClr val="003591"/>
                </a:solidFill>
                <a:latin typeface="TT Commons Pro"/>
              </a:rPr>
              <a:t>A tool for life and all kinds of relationships, not just romantic or sexual ones </a:t>
            </a:r>
          </a:p>
          <a:p>
            <a:pPr marL="742950" lvl="1" indent="-285750">
              <a:lnSpc>
                <a:spcPct val="114000"/>
              </a:lnSpc>
              <a:spcAft>
                <a:spcPts val="600"/>
              </a:spcAft>
              <a:buFont typeface="Arial" panose="020B0604020202020204" pitchFamily="34" charset="0"/>
              <a:buChar char="•"/>
            </a:pPr>
            <a:r>
              <a:rPr lang="en-US" sz="2000" spc="-27" dirty="0">
                <a:solidFill>
                  <a:srgbClr val="003591"/>
                </a:solidFill>
                <a:latin typeface="TT Commons Pro"/>
              </a:rPr>
              <a:t>Education through formal workshops like “Wildcats Get Consent” </a:t>
            </a:r>
            <a:br>
              <a:rPr lang="en-US" sz="2000" spc="-27" dirty="0">
                <a:solidFill>
                  <a:srgbClr val="003591"/>
                </a:solidFill>
                <a:latin typeface="TT Commons Pro"/>
              </a:rPr>
            </a:br>
            <a:r>
              <a:rPr lang="en-US" sz="2000" spc="-27" dirty="0">
                <a:solidFill>
                  <a:srgbClr val="003591"/>
                </a:solidFill>
                <a:latin typeface="TT Commons Pro"/>
              </a:rPr>
              <a:t>and interactive activities such as our Consent Ice Cream Sundae Bar,</a:t>
            </a:r>
            <a:br>
              <a:rPr lang="en-US" sz="2000" spc="-27" dirty="0">
                <a:solidFill>
                  <a:srgbClr val="003591"/>
                </a:solidFill>
                <a:latin typeface="TT Commons Pro"/>
              </a:rPr>
            </a:br>
            <a:r>
              <a:rPr lang="en-US" sz="2000" spc="-27" dirty="0">
                <a:solidFill>
                  <a:srgbClr val="003591"/>
                </a:solidFill>
                <a:latin typeface="TT Commons Pro"/>
              </a:rPr>
              <a:t>“Hot n’ Ready: The Pizza-Consent Connection”, &amp; “Connecting the </a:t>
            </a:r>
            <a:br>
              <a:rPr lang="en-US" sz="2000" spc="-27" dirty="0">
                <a:solidFill>
                  <a:srgbClr val="003591"/>
                </a:solidFill>
                <a:latin typeface="TT Commons Pro"/>
              </a:rPr>
            </a:br>
            <a:r>
              <a:rPr lang="en-US" sz="2000" spc="-27" dirty="0">
                <a:solidFill>
                  <a:srgbClr val="003591"/>
                </a:solidFill>
                <a:latin typeface="TT Commons Pro"/>
              </a:rPr>
              <a:t>Pieces: Consent-Based Teambuilding Activity”  </a:t>
            </a:r>
            <a:endParaRPr lang="en-US" sz="2700" spc="-27" dirty="0">
              <a:solidFill>
                <a:srgbClr val="003591"/>
              </a:solidFill>
              <a:latin typeface="TT Commons Pro"/>
              <a:ea typeface="TT Commons Pro"/>
              <a:cs typeface="TT Commons Pro"/>
            </a:endParaRPr>
          </a:p>
        </p:txBody>
      </p:sp>
      <p:pic>
        <p:nvPicPr>
          <p:cNvPr id="8" name="Picture 7" descr="A blue and orange container with french fries and the acronym FRIES spelled out: Freely given, Reversible, Informed, Expressive, Specific">
            <a:extLst>
              <a:ext uri="{FF2B5EF4-FFF2-40B4-BE49-F238E27FC236}">
                <a16:creationId xmlns:a16="http://schemas.microsoft.com/office/drawing/2014/main" id="{2CDD090B-EB1C-2B67-DBF9-B516AD23BE1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317690" y="2004735"/>
            <a:ext cx="3835947" cy="4481673"/>
          </a:xfrm>
          <a:prstGeom prst="rect">
            <a:avLst/>
          </a:prstGeom>
        </p:spPr>
      </p:pic>
      <p:sp>
        <p:nvSpPr>
          <p:cNvPr id="18" name="TextBox 18">
            <a:extLst>
              <a:ext uri="{FF2B5EF4-FFF2-40B4-BE49-F238E27FC236}">
                <a16:creationId xmlns:a16="http://schemas.microsoft.com/office/drawing/2014/main" id="{01D1C782-1DD3-5827-1D9F-FAA9094F5B67}"/>
              </a:ext>
            </a:extLst>
          </p:cNvPr>
          <p:cNvSpPr txBox="1"/>
          <p:nvPr/>
        </p:nvSpPr>
        <p:spPr>
          <a:xfrm>
            <a:off x="7703314" y="3569688"/>
            <a:ext cx="3588141" cy="448584"/>
          </a:xfrm>
          <a:prstGeom prst="rect">
            <a:avLst/>
          </a:prstGeom>
        </p:spPr>
        <p:txBody>
          <a:bodyPr wrap="square" lIns="0" tIns="0" rIns="0" bIns="0" rtlCol="0" anchor="t">
            <a:spAutoFit/>
          </a:bodyPr>
          <a:lstStyle/>
          <a:p>
            <a:pPr>
              <a:lnSpc>
                <a:spcPts val="3801"/>
              </a:lnSpc>
            </a:pPr>
            <a:r>
              <a:rPr lang="en-US" sz="2700" b="1" spc="-27" dirty="0">
                <a:solidFill>
                  <a:srgbClr val="003591"/>
                </a:solidFill>
                <a:latin typeface="TT Commons Pro"/>
                <a:sym typeface="TT Commons Pro"/>
              </a:rPr>
              <a:t>Healthy Relationships: </a:t>
            </a:r>
            <a:endParaRPr lang="en-US" sz="2700" b="1" spc="-27" dirty="0">
              <a:solidFill>
                <a:srgbClr val="003591"/>
              </a:solidFill>
              <a:latin typeface="TT Commons Pro"/>
            </a:endParaRPr>
          </a:p>
        </p:txBody>
      </p:sp>
      <p:pic>
        <p:nvPicPr>
          <p:cNvPr id="29" name="Picture 28" descr="A flyer about types of healthy relationships, details in slide notes">
            <a:extLst>
              <a:ext uri="{FF2B5EF4-FFF2-40B4-BE49-F238E27FC236}">
                <a16:creationId xmlns:a16="http://schemas.microsoft.com/office/drawing/2014/main" id="{0E038062-B11E-099B-32F5-87AE1CC313C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0800000">
            <a:off x="7703313" y="4113207"/>
            <a:ext cx="7712149" cy="3938473"/>
          </a:xfrm>
          <a:prstGeom prst="rect">
            <a:avLst/>
          </a:prstGeom>
        </p:spPr>
      </p:pic>
      <p:sp>
        <p:nvSpPr>
          <p:cNvPr id="11" name="TextBox 18">
            <a:extLst>
              <a:ext uri="{FF2B5EF4-FFF2-40B4-BE49-F238E27FC236}">
                <a16:creationId xmlns:a16="http://schemas.microsoft.com/office/drawing/2014/main" id="{85C8098B-B913-51BB-60E4-7D05021CB165}"/>
              </a:ext>
            </a:extLst>
          </p:cNvPr>
          <p:cNvSpPr txBox="1"/>
          <p:nvPr/>
        </p:nvSpPr>
        <p:spPr>
          <a:xfrm>
            <a:off x="8401047" y="8094202"/>
            <a:ext cx="6464271" cy="1590692"/>
          </a:xfrm>
          <a:prstGeom prst="rect">
            <a:avLst/>
          </a:prstGeom>
        </p:spPr>
        <p:txBody>
          <a:bodyPr wrap="square" lIns="0" tIns="0" rIns="0" bIns="0" rtlCol="0" anchor="t">
            <a:spAutoFit/>
          </a:bodyPr>
          <a:lstStyle/>
          <a:p>
            <a:pPr>
              <a:lnSpc>
                <a:spcPts val="3801"/>
              </a:lnSpc>
            </a:pPr>
            <a:r>
              <a:rPr lang="en-US" sz="2700" b="1" spc="-27" dirty="0">
                <a:solidFill>
                  <a:srgbClr val="003591"/>
                </a:solidFill>
                <a:latin typeface="TT Commons Pro"/>
                <a:sym typeface="TT Commons Pro"/>
              </a:rPr>
              <a:t>Bystander Intervention:</a:t>
            </a:r>
          </a:p>
          <a:p>
            <a:pPr marL="457200" indent="-457200">
              <a:lnSpc>
                <a:spcPct val="114000"/>
              </a:lnSpc>
              <a:spcAft>
                <a:spcPts val="600"/>
              </a:spcAft>
              <a:buFont typeface="Arial" panose="020B0604020202020204" pitchFamily="34" charset="0"/>
              <a:buChar char="•"/>
            </a:pPr>
            <a:r>
              <a:rPr lang="en-US" sz="2000" spc="-27" dirty="0">
                <a:solidFill>
                  <a:srgbClr val="003591"/>
                </a:solidFill>
                <a:latin typeface="TT Commons Pro"/>
                <a:sym typeface="TT Commons Pro"/>
              </a:rPr>
              <a:t>Taught through workshops like “You Can Help” &amp; “Preventing Harm in Your Role” </a:t>
            </a:r>
          </a:p>
          <a:p>
            <a:pPr marL="457200" indent="-457200">
              <a:lnSpc>
                <a:spcPct val="114000"/>
              </a:lnSpc>
              <a:spcAft>
                <a:spcPts val="600"/>
              </a:spcAft>
              <a:buFont typeface="Arial" panose="020B0604020202020204" pitchFamily="34" charset="0"/>
              <a:buChar char="•"/>
            </a:pPr>
            <a:r>
              <a:rPr lang="en-US" sz="2000" spc="-27" dirty="0">
                <a:solidFill>
                  <a:srgbClr val="003591"/>
                </a:solidFill>
                <a:latin typeface="TT Commons Pro"/>
                <a:sym typeface="TT Commons Pro"/>
              </a:rPr>
              <a:t>Scenario &amp; culture-based activities like SHARPP Jenga</a:t>
            </a:r>
            <a:endParaRPr lang="en-US" sz="2700" b="1" spc="-27" dirty="0">
              <a:solidFill>
                <a:srgbClr val="003591"/>
              </a:solidFill>
              <a:latin typeface="TT Commons Pro"/>
            </a:endParaRPr>
          </a:p>
        </p:txBody>
      </p:sp>
      <p:pic>
        <p:nvPicPr>
          <p:cNvPr id="21" name="Picture 20">
            <a:extLst>
              <a:ext uri="{FF2B5EF4-FFF2-40B4-BE49-F238E27FC236}">
                <a16:creationId xmlns:a16="http://schemas.microsoft.com/office/drawing/2014/main" id="{D01A4016-71A5-F6C1-DCF6-917AA1C3C47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724539" y="9857014"/>
            <a:ext cx="457487" cy="404258"/>
          </a:xfrm>
          <a:prstGeom prst="rect">
            <a:avLst/>
          </a:prstGeom>
        </p:spPr>
      </p:pic>
      <p:pic>
        <p:nvPicPr>
          <p:cNvPr id="27" name="Picture 26" descr="A blue and yellow logo with a paw print that says you can help. the letters U N and H from the three words are in Blue to spell out UNH.">
            <a:extLst>
              <a:ext uri="{FF2B5EF4-FFF2-40B4-BE49-F238E27FC236}">
                <a16:creationId xmlns:a16="http://schemas.microsoft.com/office/drawing/2014/main" id="{BC306446-FB36-C11A-035C-7C9128104C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33688" y="8043494"/>
            <a:ext cx="3054312" cy="1713139"/>
          </a:xfrm>
          <a:prstGeom prst="rect">
            <a:avLst/>
          </a:prstGeom>
        </p:spPr>
      </p:pic>
      <p:pic>
        <p:nvPicPr>
          <p:cNvPr id="9" name="Picture 8" descr="UNH Mascot, Wild E. Cat mans the SHARPP Center info and swag table with another representative.">
            <a:extLst>
              <a:ext uri="{FF2B5EF4-FFF2-40B4-BE49-F238E27FC236}">
                <a16:creationId xmlns:a16="http://schemas.microsoft.com/office/drawing/2014/main" id="{0DC148FF-A795-F696-F2DE-6E6543D9B2B4}"/>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43459" y="73068"/>
            <a:ext cx="6832224" cy="5529474"/>
          </a:xfrm>
          <a:prstGeom prst="rect">
            <a:avLst/>
          </a:prstGeom>
        </p:spPr>
      </p:pic>
      <p:pic>
        <p:nvPicPr>
          <p:cNvPr id="30" name="Picture 29" descr="A group of people standing in a line&#10;&#10;">
            <a:extLst>
              <a:ext uri="{FF2B5EF4-FFF2-40B4-BE49-F238E27FC236}">
                <a16:creationId xmlns:a16="http://schemas.microsoft.com/office/drawing/2014/main" id="{C35F9348-8AFE-66B3-77F9-7BB9A6CE74EC}"/>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rot="5400000">
            <a:off x="1390252" y="3518413"/>
            <a:ext cx="4761189" cy="7715250"/>
          </a:xfrm>
          <a:prstGeom prst="rect">
            <a:avLst/>
          </a:prstGeom>
        </p:spPr>
      </p:pic>
      <p:pic>
        <p:nvPicPr>
          <p:cNvPr id="23" name="Picture 22" descr="SHARPP CENTER">
            <a:extLst>
              <a:ext uri="{FF2B5EF4-FFF2-40B4-BE49-F238E27FC236}">
                <a16:creationId xmlns:a16="http://schemas.microsoft.com/office/drawing/2014/main" id="{70B56236-55B0-67B9-2F6D-F082A3B178B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1412" y="9863157"/>
            <a:ext cx="2054389" cy="478868"/>
          </a:xfrm>
          <a:prstGeom prst="rect">
            <a:avLst/>
          </a:prstGeom>
        </p:spPr>
      </p:pic>
      <p:sp>
        <p:nvSpPr>
          <p:cNvPr id="17" name="TextBox 16">
            <a:extLst>
              <a:ext uri="{FF2B5EF4-FFF2-40B4-BE49-F238E27FC236}">
                <a16:creationId xmlns:a16="http://schemas.microsoft.com/office/drawing/2014/main" id="{CC7B845C-73D9-5C17-C5AC-D6907A748228}"/>
              </a:ext>
            </a:extLst>
          </p:cNvPr>
          <p:cNvSpPr txBox="1"/>
          <p:nvPr/>
        </p:nvSpPr>
        <p:spPr>
          <a:xfrm>
            <a:off x="5145953" y="9906485"/>
            <a:ext cx="7996094" cy="369332"/>
          </a:xfrm>
          <a:prstGeom prst="rect">
            <a:avLst/>
          </a:prstGeom>
          <a:noFill/>
        </p:spPr>
        <p:txBody>
          <a:bodyPr wrap="square" rtlCol="0">
            <a:spAutoFit/>
          </a:bodyPr>
          <a:lstStyle/>
          <a:p>
            <a:r>
              <a:rPr lang="en-US" b="1">
                <a:solidFill>
                  <a:schemeClr val="bg1"/>
                </a:solidFill>
                <a:latin typeface="Source Sans Pro" panose="020B0503030403020204" pitchFamily="34" charset="0"/>
              </a:rPr>
              <a:t>unh.edu/SHARPP | 24/4 Confidential Help &amp; Support Line: (603) 862-7233</a:t>
            </a:r>
          </a:p>
        </p:txBody>
      </p:sp>
    </p:spTree>
    <p:extLst>
      <p:ext uri="{BB962C8B-B14F-4D97-AF65-F5344CB8AC3E}">
        <p14:creationId xmlns:p14="http://schemas.microsoft.com/office/powerpoint/2010/main" val="336165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16803-BEC2-4FD2-6C71-B79C7F537BF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9E0EDD3-D663-67D3-2FFF-4C2E0A03F910}"/>
              </a:ext>
              <a:ext uri="{C183D7F6-B498-43B3-948B-1728B52AA6E4}">
                <adec:decorative xmlns:adec="http://schemas.microsoft.com/office/drawing/2017/decorative" val="1"/>
              </a:ext>
            </a:extLst>
          </p:cNvPr>
          <p:cNvGrpSpPr/>
          <p:nvPr/>
        </p:nvGrpSpPr>
        <p:grpSpPr>
          <a:xfrm>
            <a:off x="13243524" y="0"/>
            <a:ext cx="5167421" cy="10287000"/>
            <a:chOff x="0" y="0"/>
            <a:chExt cx="1360967" cy="2709333"/>
          </a:xfrm>
        </p:grpSpPr>
        <p:sp>
          <p:nvSpPr>
            <p:cNvPr id="3" name="Freeform 3">
              <a:extLst>
                <a:ext uri="{FF2B5EF4-FFF2-40B4-BE49-F238E27FC236}">
                  <a16:creationId xmlns:a16="http://schemas.microsoft.com/office/drawing/2014/main" id="{23C1B03A-28D9-E9DA-1D34-3856859A78EA}"/>
                </a:ext>
              </a:extLst>
            </p:cNvPr>
            <p:cNvSpPr/>
            <p:nvPr/>
          </p:nvSpPr>
          <p:spPr>
            <a:xfrm>
              <a:off x="0" y="0"/>
              <a:ext cx="1360967" cy="2709333"/>
            </a:xfrm>
            <a:custGeom>
              <a:avLst/>
              <a:gdLst/>
              <a:ahLst/>
              <a:cxnLst/>
              <a:rect l="l" t="t" r="r" b="b"/>
              <a:pathLst>
                <a:path w="1360967" h="2709333">
                  <a:moveTo>
                    <a:pt x="0" y="0"/>
                  </a:moveTo>
                  <a:lnTo>
                    <a:pt x="1360967" y="0"/>
                  </a:lnTo>
                  <a:lnTo>
                    <a:pt x="1360967" y="2709333"/>
                  </a:lnTo>
                  <a:lnTo>
                    <a:pt x="0" y="2709333"/>
                  </a:lnTo>
                  <a:close/>
                </a:path>
              </a:pathLst>
            </a:custGeom>
            <a:solidFill>
              <a:srgbClr val="0044BB"/>
            </a:solidFill>
          </p:spPr>
          <p:txBody>
            <a:bodyPr/>
            <a:lstStyle/>
            <a:p>
              <a:endParaRPr lang="en-US"/>
            </a:p>
          </p:txBody>
        </p:sp>
        <p:sp>
          <p:nvSpPr>
            <p:cNvPr id="4" name="TextBox 4">
              <a:extLst>
                <a:ext uri="{FF2B5EF4-FFF2-40B4-BE49-F238E27FC236}">
                  <a16:creationId xmlns:a16="http://schemas.microsoft.com/office/drawing/2014/main" id="{90F6658E-3136-9758-A231-D1A3DA4C01BD}"/>
                </a:ext>
              </a:extLst>
            </p:cNvPr>
            <p:cNvSpPr txBox="1"/>
            <p:nvPr/>
          </p:nvSpPr>
          <p:spPr>
            <a:xfrm>
              <a:off x="0" y="-38100"/>
              <a:ext cx="1360967" cy="2747433"/>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194C092E-7B63-07C8-8A7D-F0DC807F6E32}"/>
              </a:ext>
              <a:ext uri="{C183D7F6-B498-43B3-948B-1728B52AA6E4}">
                <adec:decorative xmlns:adec="http://schemas.microsoft.com/office/drawing/2017/decorative" val="1"/>
              </a:ext>
            </a:extLst>
          </p:cNvPr>
          <p:cNvGrpSpPr/>
          <p:nvPr/>
        </p:nvGrpSpPr>
        <p:grpSpPr>
          <a:xfrm>
            <a:off x="16290240" y="3086100"/>
            <a:ext cx="6758643" cy="6877239"/>
            <a:chOff x="0" y="0"/>
            <a:chExt cx="1780054" cy="1811289"/>
          </a:xfrm>
        </p:grpSpPr>
        <p:sp>
          <p:nvSpPr>
            <p:cNvPr id="6" name="Freeform 6">
              <a:extLst>
                <a:ext uri="{FF2B5EF4-FFF2-40B4-BE49-F238E27FC236}">
                  <a16:creationId xmlns:a16="http://schemas.microsoft.com/office/drawing/2014/main" id="{1065FD70-DA98-3C9B-8ED7-DDB3EE17F53D}"/>
                </a:ext>
              </a:extLst>
            </p:cNvPr>
            <p:cNvSpPr/>
            <p:nvPr/>
          </p:nvSpPr>
          <p:spPr>
            <a:xfrm>
              <a:off x="0" y="0"/>
              <a:ext cx="1780054" cy="1811289"/>
            </a:xfrm>
            <a:custGeom>
              <a:avLst/>
              <a:gdLst/>
              <a:ahLst/>
              <a:cxnLst/>
              <a:rect l="l" t="t" r="r" b="b"/>
              <a:pathLst>
                <a:path w="1780054" h="1811289">
                  <a:moveTo>
                    <a:pt x="0" y="0"/>
                  </a:moveTo>
                  <a:lnTo>
                    <a:pt x="1780054" y="0"/>
                  </a:lnTo>
                  <a:lnTo>
                    <a:pt x="1780054" y="1811289"/>
                  </a:lnTo>
                  <a:lnTo>
                    <a:pt x="0" y="1811289"/>
                  </a:lnTo>
                  <a:close/>
                </a:path>
              </a:pathLst>
            </a:custGeom>
            <a:solidFill>
              <a:srgbClr val="001D52"/>
            </a:solidFill>
          </p:spPr>
          <p:txBody>
            <a:bodyPr/>
            <a:lstStyle/>
            <a:p>
              <a:endParaRPr lang="en-US"/>
            </a:p>
          </p:txBody>
        </p:sp>
        <p:sp>
          <p:nvSpPr>
            <p:cNvPr id="7" name="TextBox 7">
              <a:extLst>
                <a:ext uri="{FF2B5EF4-FFF2-40B4-BE49-F238E27FC236}">
                  <a16:creationId xmlns:a16="http://schemas.microsoft.com/office/drawing/2014/main" id="{8A233303-9910-067F-9F7F-CA1F3CFFBB46}"/>
                </a:ext>
              </a:extLst>
            </p:cNvPr>
            <p:cNvSpPr txBox="1"/>
            <p:nvPr/>
          </p:nvSpPr>
          <p:spPr>
            <a:xfrm>
              <a:off x="0" y="-38100"/>
              <a:ext cx="1780054" cy="1849389"/>
            </a:xfrm>
            <a:prstGeom prst="rect">
              <a:avLst/>
            </a:prstGeom>
          </p:spPr>
          <p:txBody>
            <a:bodyPr lIns="50800" tIns="50800" rIns="50800" bIns="50800" rtlCol="0" anchor="ctr"/>
            <a:lstStyle/>
            <a:p>
              <a:pPr algn="ctr">
                <a:lnSpc>
                  <a:spcPts val="2659"/>
                </a:lnSpc>
              </a:pPr>
              <a:endParaRPr/>
            </a:p>
          </p:txBody>
        </p:sp>
      </p:grpSp>
      <p:sp>
        <p:nvSpPr>
          <p:cNvPr id="15" name="TextBox 15">
            <a:extLst>
              <a:ext uri="{FF2B5EF4-FFF2-40B4-BE49-F238E27FC236}">
                <a16:creationId xmlns:a16="http://schemas.microsoft.com/office/drawing/2014/main" id="{5107E6E8-1FBE-4F72-F0CE-69F4EA0E13A0}"/>
              </a:ext>
            </a:extLst>
          </p:cNvPr>
          <p:cNvSpPr txBox="1">
            <a:spLocks noGrp="1"/>
          </p:cNvSpPr>
          <p:nvPr>
            <p:ph type="title" idx="4294967295"/>
          </p:nvPr>
        </p:nvSpPr>
        <p:spPr>
          <a:xfrm>
            <a:off x="595745" y="4406766"/>
            <a:ext cx="9393382" cy="259109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70"/>
              </a:lnSpc>
              <a:spcBef>
                <a:spcPts val="0"/>
              </a:spcBef>
              <a:spcAft>
                <a:spcPts val="0"/>
              </a:spcAft>
              <a:buClrTx/>
              <a:buSzTx/>
              <a:buFontTx/>
              <a:buNone/>
              <a:tabLst/>
              <a:defRPr/>
            </a:pPr>
            <a:r>
              <a:rPr kumimoji="0" lang="en-US" sz="12000" b="1" i="0" u="none" strike="noStrike" kern="1200" cap="none" spc="-57" normalizeH="0" baseline="0" noProof="0" dirty="0">
                <a:ln>
                  <a:noFill/>
                </a:ln>
                <a:solidFill>
                  <a:srgbClr val="003591"/>
                </a:solidFill>
                <a:effectLst/>
                <a:uLnTx/>
                <a:uFillTx/>
                <a:latin typeface="TT Commons Pro Bold"/>
                <a:ea typeface="TT Commons Pro Bold"/>
                <a:cs typeface="TT Commons Pro Bold"/>
                <a:sym typeface="TT Commons Pro Bold"/>
              </a:rPr>
              <a:t>Roommate</a:t>
            </a:r>
          </a:p>
          <a:p>
            <a:pPr marL="0" marR="0" lvl="0" indent="0" algn="l" defTabSz="914400" rtl="0" eaLnBrk="1" fontAlgn="auto" latinLnBrk="0" hangingPunct="1">
              <a:lnSpc>
                <a:spcPts val="6270"/>
              </a:lnSpc>
              <a:spcBef>
                <a:spcPts val="0"/>
              </a:spcBef>
              <a:spcAft>
                <a:spcPts val="0"/>
              </a:spcAft>
              <a:buClrTx/>
              <a:buSzTx/>
              <a:buFontTx/>
              <a:buNone/>
              <a:tabLst/>
              <a:defRPr/>
            </a:pPr>
            <a:r>
              <a:rPr kumimoji="0" lang="en-US" sz="12000" b="1" i="0" u="none" strike="noStrike" kern="1200" cap="none" spc="-57" normalizeH="0" baseline="0" noProof="0" dirty="0">
                <a:ln>
                  <a:noFill/>
                </a:ln>
                <a:solidFill>
                  <a:srgbClr val="003591"/>
                </a:solidFill>
                <a:effectLst/>
                <a:uLnTx/>
                <a:uFillTx/>
                <a:latin typeface="TT Commons Pro Bold"/>
                <a:ea typeface="TT Commons Pro Bold"/>
                <a:cs typeface="TT Commons Pro Bold"/>
                <a:sym typeface="TT Commons Pro Bold"/>
              </a:rPr>
              <a:t> Relationships</a:t>
            </a:r>
          </a:p>
        </p:txBody>
      </p:sp>
      <p:grpSp>
        <p:nvGrpSpPr>
          <p:cNvPr id="8" name="Group 8" descr="Two people in a dorm room having an animated exchange.">
            <a:extLst>
              <a:ext uri="{FF2B5EF4-FFF2-40B4-BE49-F238E27FC236}">
                <a16:creationId xmlns:a16="http://schemas.microsoft.com/office/drawing/2014/main" id="{8F12DE1E-0994-67B0-DB08-204B40C8584B}"/>
              </a:ext>
            </a:extLst>
          </p:cNvPr>
          <p:cNvGrpSpPr/>
          <p:nvPr/>
        </p:nvGrpSpPr>
        <p:grpSpPr>
          <a:xfrm>
            <a:off x="10456600" y="1028700"/>
            <a:ext cx="7002701" cy="4114800"/>
            <a:chOff x="0" y="0"/>
            <a:chExt cx="9336934" cy="5486400"/>
          </a:xfrm>
        </p:grpSpPr>
        <p:pic>
          <p:nvPicPr>
            <p:cNvPr id="9" name="Picture 9">
              <a:extLst>
                <a:ext uri="{FF2B5EF4-FFF2-40B4-BE49-F238E27FC236}">
                  <a16:creationId xmlns:a16="http://schemas.microsoft.com/office/drawing/2014/main" id="{34264F76-5882-218F-B85A-AC217DD2261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0" name="Group 10" descr="a group of students in front of a dormitory building laughing and goofing around.">
            <a:extLst>
              <a:ext uri="{FF2B5EF4-FFF2-40B4-BE49-F238E27FC236}">
                <a16:creationId xmlns:a16="http://schemas.microsoft.com/office/drawing/2014/main" id="{959BCA1E-D904-2DF5-098D-0B2097935F4F}"/>
              </a:ext>
            </a:extLst>
          </p:cNvPr>
          <p:cNvGrpSpPr/>
          <p:nvPr/>
        </p:nvGrpSpPr>
        <p:grpSpPr>
          <a:xfrm>
            <a:off x="10475650" y="5575048"/>
            <a:ext cx="7002701" cy="4114800"/>
            <a:chOff x="0" y="0"/>
            <a:chExt cx="9336934" cy="5486400"/>
          </a:xfrm>
        </p:grpSpPr>
        <p:pic>
          <p:nvPicPr>
            <p:cNvPr id="11" name="Picture 11">
              <a:extLst>
                <a:ext uri="{FF2B5EF4-FFF2-40B4-BE49-F238E27FC236}">
                  <a16:creationId xmlns:a16="http://schemas.microsoft.com/office/drawing/2014/main" id="{628D626A-A787-08D9-22E8-D4E5E8098E1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2" name="Group 12">
            <a:extLst>
              <a:ext uri="{FF2B5EF4-FFF2-40B4-BE49-F238E27FC236}">
                <a16:creationId xmlns:a16="http://schemas.microsoft.com/office/drawing/2014/main" id="{4EEFE6E0-6CE5-3A62-AC0C-BEC07028DACE}"/>
              </a:ex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a:extLst>
                <a:ext uri="{FF2B5EF4-FFF2-40B4-BE49-F238E27FC236}">
                  <a16:creationId xmlns:a16="http://schemas.microsoft.com/office/drawing/2014/main" id="{D95F24D6-615B-AA01-45DA-E220B71A461D}"/>
                </a:ext>
              </a:extLst>
            </p:cNvPr>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a:extLst>
                <a:ext uri="{FF2B5EF4-FFF2-40B4-BE49-F238E27FC236}">
                  <a16:creationId xmlns:a16="http://schemas.microsoft.com/office/drawing/2014/main" id="{80D56CA6-932C-F8CA-851D-1CA38537094A}"/>
                </a:ext>
              </a:extLst>
            </p:cNvPr>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10281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7BAD0-2BE8-E0E4-536F-40626ED6065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EC4A4FC-B164-7FE1-C1A6-39F865D32159}"/>
              </a:ext>
              <a:ext uri="{C183D7F6-B498-43B3-948B-1728B52AA6E4}">
                <adec:decorative xmlns:adec="http://schemas.microsoft.com/office/drawing/2017/decorative" val="1"/>
              </a:ext>
            </a:extLst>
          </p:cNvPr>
          <p:cNvGrpSpPr/>
          <p:nvPr/>
        </p:nvGrpSpPr>
        <p:grpSpPr>
          <a:xfrm>
            <a:off x="13243524" y="0"/>
            <a:ext cx="5167421" cy="10287000"/>
            <a:chOff x="0" y="0"/>
            <a:chExt cx="1360967" cy="2709333"/>
          </a:xfrm>
        </p:grpSpPr>
        <p:sp>
          <p:nvSpPr>
            <p:cNvPr id="3" name="Freeform 3">
              <a:extLst>
                <a:ext uri="{FF2B5EF4-FFF2-40B4-BE49-F238E27FC236}">
                  <a16:creationId xmlns:a16="http://schemas.microsoft.com/office/drawing/2014/main" id="{356DEAEF-5A9D-9B04-C103-9EBC709E77A0}"/>
                </a:ext>
              </a:extLst>
            </p:cNvPr>
            <p:cNvSpPr/>
            <p:nvPr/>
          </p:nvSpPr>
          <p:spPr>
            <a:xfrm>
              <a:off x="0" y="0"/>
              <a:ext cx="1360967" cy="2709333"/>
            </a:xfrm>
            <a:custGeom>
              <a:avLst/>
              <a:gdLst/>
              <a:ahLst/>
              <a:cxnLst/>
              <a:rect l="l" t="t" r="r" b="b"/>
              <a:pathLst>
                <a:path w="1360967" h="2709333">
                  <a:moveTo>
                    <a:pt x="0" y="0"/>
                  </a:moveTo>
                  <a:lnTo>
                    <a:pt x="1360967" y="0"/>
                  </a:lnTo>
                  <a:lnTo>
                    <a:pt x="1360967" y="2709333"/>
                  </a:lnTo>
                  <a:lnTo>
                    <a:pt x="0" y="2709333"/>
                  </a:lnTo>
                  <a:close/>
                </a:path>
              </a:pathLst>
            </a:custGeom>
            <a:solidFill>
              <a:srgbClr val="0044BB"/>
            </a:solidFill>
          </p:spPr>
          <p:txBody>
            <a:bodyPr/>
            <a:lstStyle/>
            <a:p>
              <a:endParaRPr lang="en-US"/>
            </a:p>
          </p:txBody>
        </p:sp>
        <p:sp>
          <p:nvSpPr>
            <p:cNvPr id="4" name="TextBox 4">
              <a:extLst>
                <a:ext uri="{FF2B5EF4-FFF2-40B4-BE49-F238E27FC236}">
                  <a16:creationId xmlns:a16="http://schemas.microsoft.com/office/drawing/2014/main" id="{6AFF5AA4-4C42-0036-9FCC-B613ACABB006}"/>
                </a:ext>
              </a:extLst>
            </p:cNvPr>
            <p:cNvSpPr txBox="1"/>
            <p:nvPr/>
          </p:nvSpPr>
          <p:spPr>
            <a:xfrm>
              <a:off x="0" y="-38100"/>
              <a:ext cx="1360967" cy="2747433"/>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C9E40020-F36B-65D5-1723-6FFBD9CADD71}"/>
              </a:ext>
              <a:ext uri="{C183D7F6-B498-43B3-948B-1728B52AA6E4}">
                <adec:decorative xmlns:adec="http://schemas.microsoft.com/office/drawing/2017/decorative" val="1"/>
              </a:ext>
            </a:extLst>
          </p:cNvPr>
          <p:cNvGrpSpPr/>
          <p:nvPr/>
        </p:nvGrpSpPr>
        <p:grpSpPr>
          <a:xfrm>
            <a:off x="16290240" y="3086100"/>
            <a:ext cx="6758643" cy="6877239"/>
            <a:chOff x="0" y="0"/>
            <a:chExt cx="1780054" cy="1811289"/>
          </a:xfrm>
        </p:grpSpPr>
        <p:sp>
          <p:nvSpPr>
            <p:cNvPr id="6" name="Freeform 6">
              <a:extLst>
                <a:ext uri="{FF2B5EF4-FFF2-40B4-BE49-F238E27FC236}">
                  <a16:creationId xmlns:a16="http://schemas.microsoft.com/office/drawing/2014/main" id="{934D45A6-8B95-7C61-6873-9C636A241AFB}"/>
                </a:ext>
              </a:extLst>
            </p:cNvPr>
            <p:cNvSpPr/>
            <p:nvPr/>
          </p:nvSpPr>
          <p:spPr>
            <a:xfrm>
              <a:off x="0" y="0"/>
              <a:ext cx="1780054" cy="1811289"/>
            </a:xfrm>
            <a:custGeom>
              <a:avLst/>
              <a:gdLst/>
              <a:ahLst/>
              <a:cxnLst/>
              <a:rect l="l" t="t" r="r" b="b"/>
              <a:pathLst>
                <a:path w="1780054" h="1811289">
                  <a:moveTo>
                    <a:pt x="0" y="0"/>
                  </a:moveTo>
                  <a:lnTo>
                    <a:pt x="1780054" y="0"/>
                  </a:lnTo>
                  <a:lnTo>
                    <a:pt x="1780054" y="1811289"/>
                  </a:lnTo>
                  <a:lnTo>
                    <a:pt x="0" y="1811289"/>
                  </a:lnTo>
                  <a:close/>
                </a:path>
              </a:pathLst>
            </a:custGeom>
            <a:solidFill>
              <a:srgbClr val="001D52"/>
            </a:solidFill>
          </p:spPr>
          <p:txBody>
            <a:bodyPr/>
            <a:lstStyle/>
            <a:p>
              <a:endParaRPr lang="en-US"/>
            </a:p>
          </p:txBody>
        </p:sp>
        <p:sp>
          <p:nvSpPr>
            <p:cNvPr id="7" name="TextBox 7">
              <a:extLst>
                <a:ext uri="{FF2B5EF4-FFF2-40B4-BE49-F238E27FC236}">
                  <a16:creationId xmlns:a16="http://schemas.microsoft.com/office/drawing/2014/main" id="{B50B7670-CEC3-921A-DB6F-F1AABD3598E0}"/>
                </a:ext>
              </a:extLst>
            </p:cNvPr>
            <p:cNvSpPr txBox="1"/>
            <p:nvPr/>
          </p:nvSpPr>
          <p:spPr>
            <a:xfrm>
              <a:off x="0" y="-38100"/>
              <a:ext cx="1780054" cy="1849389"/>
            </a:xfrm>
            <a:prstGeom prst="rect">
              <a:avLst/>
            </a:prstGeom>
          </p:spPr>
          <p:txBody>
            <a:bodyPr lIns="50800" tIns="50800" rIns="50800" bIns="50800" rtlCol="0" anchor="ctr"/>
            <a:lstStyle/>
            <a:p>
              <a:pPr algn="ctr">
                <a:lnSpc>
                  <a:spcPts val="2659"/>
                </a:lnSpc>
              </a:pPr>
              <a:endParaRPr/>
            </a:p>
          </p:txBody>
        </p:sp>
      </p:grpSp>
      <p:sp>
        <p:nvSpPr>
          <p:cNvPr id="15" name="TextBox 15">
            <a:extLst>
              <a:ext uri="{FF2B5EF4-FFF2-40B4-BE49-F238E27FC236}">
                <a16:creationId xmlns:a16="http://schemas.microsoft.com/office/drawing/2014/main" id="{E6D32A42-4FCD-D066-0254-06D969811BBA}"/>
              </a:ext>
            </a:extLst>
          </p:cNvPr>
          <p:cNvSpPr txBox="1">
            <a:spLocks noGrp="1"/>
          </p:cNvSpPr>
          <p:nvPr>
            <p:ph type="title" idx="4294967295"/>
          </p:nvPr>
        </p:nvSpPr>
        <p:spPr>
          <a:xfrm>
            <a:off x="358208" y="331906"/>
            <a:ext cx="9039044" cy="16158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70"/>
              </a:lnSpc>
              <a:spcBef>
                <a:spcPts val="0"/>
              </a:spcBef>
              <a:spcAft>
                <a:spcPts val="0"/>
              </a:spcAft>
              <a:buClrTx/>
              <a:buSzTx/>
              <a:buFontTx/>
              <a:buNone/>
              <a:tabLst/>
              <a:defRPr/>
            </a:pPr>
            <a:r>
              <a:rPr kumimoji="0" lang="en-US" sz="5700" b="1" i="0" u="none" strike="noStrike" kern="1200" cap="none" spc="-57" normalizeH="0" baseline="0" noProof="0" dirty="0">
                <a:ln>
                  <a:noFill/>
                </a:ln>
                <a:solidFill>
                  <a:srgbClr val="003591"/>
                </a:solidFill>
                <a:effectLst/>
                <a:uLnTx/>
                <a:uFillTx/>
                <a:latin typeface="TT Commons Pro Bold"/>
                <a:ea typeface="TT Commons Pro Bold"/>
                <a:cs typeface="TT Commons Pro Bold"/>
                <a:sym typeface="TT Commons Pro Bold"/>
              </a:rPr>
              <a:t>Let’s Talk Housing App</a:t>
            </a:r>
            <a:br>
              <a:rPr kumimoji="0" lang="en-US" sz="5700" b="1" i="0" u="none" strike="noStrike" kern="1200" cap="none" spc="-57" normalizeH="0" baseline="0" noProof="0" dirty="0">
                <a:ln>
                  <a:noFill/>
                </a:ln>
                <a:solidFill>
                  <a:srgbClr val="003591"/>
                </a:solidFill>
                <a:effectLst/>
                <a:uLnTx/>
                <a:uFillTx/>
                <a:latin typeface="TT Commons Pro Bold"/>
                <a:ea typeface="TT Commons Pro Bold"/>
                <a:cs typeface="TT Commons Pro Bold"/>
                <a:sym typeface="TT Commons Pro Bold"/>
              </a:rPr>
            </a:br>
            <a:r>
              <a:rPr kumimoji="0" lang="en-US" sz="5700" b="1" i="0" u="none" strike="noStrike" kern="1200" cap="none" spc="-57" normalizeH="0" baseline="0" noProof="0" dirty="0">
                <a:ln>
                  <a:noFill/>
                </a:ln>
                <a:solidFill>
                  <a:srgbClr val="003591"/>
                </a:solidFill>
                <a:effectLst/>
                <a:uLnTx/>
                <a:uFillTx/>
                <a:latin typeface="TT Commons Pro Bold"/>
                <a:ea typeface="TT Commons Pro Bold"/>
                <a:cs typeface="TT Commons Pro Bold"/>
                <a:sym typeface="TT Commons Pro Bold"/>
              </a:rPr>
              <a:t>&amp; Roommates  </a:t>
            </a:r>
          </a:p>
        </p:txBody>
      </p:sp>
      <p:sp>
        <p:nvSpPr>
          <p:cNvPr id="17" name="TextBox 17">
            <a:extLst>
              <a:ext uri="{FF2B5EF4-FFF2-40B4-BE49-F238E27FC236}">
                <a16:creationId xmlns:a16="http://schemas.microsoft.com/office/drawing/2014/main" id="{30CF069B-0302-B7D2-5087-A3E32A8A9A72}"/>
              </a:ext>
            </a:extLst>
          </p:cNvPr>
          <p:cNvSpPr txBox="1"/>
          <p:nvPr/>
        </p:nvSpPr>
        <p:spPr>
          <a:xfrm>
            <a:off x="358208" y="2291604"/>
            <a:ext cx="10117442" cy="6052426"/>
          </a:xfrm>
          <a:prstGeom prst="rect">
            <a:avLst/>
          </a:prstGeom>
        </p:spPr>
        <p:txBody>
          <a:bodyPr lIns="0" tIns="0" rIns="0" bIns="0" rtlCol="0" anchor="t">
            <a:spAutoFit/>
          </a:bodyPr>
          <a:lstStyle/>
          <a:p>
            <a:pPr marL="572136" lvl="1" indent="-286068" algn="l">
              <a:lnSpc>
                <a:spcPct val="110000"/>
              </a:lnSpc>
              <a:buFont typeface="Arial"/>
              <a:buChar char="•"/>
            </a:pPr>
            <a:r>
              <a:rPr lang="en-US" sz="3600" dirty="0">
                <a:solidFill>
                  <a:srgbClr val="003591"/>
                </a:solidFill>
                <a:latin typeface="TT Commons Pro"/>
                <a:ea typeface="TT Commons Pro"/>
                <a:cs typeface="TT Commons Pro"/>
                <a:sym typeface="TT Commons Pro"/>
              </a:rPr>
              <a:t>UNH has a 2 year live on requirement </a:t>
            </a:r>
          </a:p>
          <a:p>
            <a:pPr marL="1144272" lvl="2" indent="-381424" algn="l">
              <a:lnSpc>
                <a:spcPct val="110000"/>
              </a:lnSpc>
              <a:buFont typeface="Arial"/>
              <a:buChar char="⚬"/>
            </a:pPr>
            <a:r>
              <a:rPr lang="en-US" sz="3600" dirty="0">
                <a:solidFill>
                  <a:srgbClr val="003591"/>
                </a:solidFill>
                <a:latin typeface="TT Commons Pro"/>
                <a:ea typeface="TT Commons Pro"/>
                <a:cs typeface="TT Commons Pro"/>
                <a:sym typeface="TT Commons Pro"/>
              </a:rPr>
              <a:t>2nd year students may request an exception </a:t>
            </a:r>
          </a:p>
          <a:p>
            <a:pPr algn="l">
              <a:lnSpc>
                <a:spcPct val="110000"/>
              </a:lnSpc>
            </a:pPr>
            <a:endParaRPr lang="en-US" sz="3600" dirty="0">
              <a:solidFill>
                <a:srgbClr val="003591"/>
              </a:solidFill>
              <a:latin typeface="TT Commons Pro"/>
              <a:ea typeface="TT Commons Pro"/>
              <a:cs typeface="TT Commons Pro"/>
              <a:sym typeface="TT Commons Pro"/>
            </a:endParaRPr>
          </a:p>
          <a:p>
            <a:pPr marL="572136" lvl="1" indent="-286068" algn="l">
              <a:lnSpc>
                <a:spcPct val="110000"/>
              </a:lnSpc>
              <a:buFont typeface="Arial"/>
              <a:buChar char="•"/>
            </a:pPr>
            <a:r>
              <a:rPr lang="en-US" sz="3600" dirty="0">
                <a:solidFill>
                  <a:srgbClr val="003591"/>
                </a:solidFill>
                <a:latin typeface="TT Commons Pro"/>
                <a:ea typeface="TT Commons Pro"/>
                <a:cs typeface="TT Commons Pro"/>
                <a:sym typeface="TT Commons Pro"/>
              </a:rPr>
              <a:t>Roommates </a:t>
            </a:r>
          </a:p>
          <a:p>
            <a:pPr marL="1144272" lvl="2" indent="-381424" algn="l">
              <a:lnSpc>
                <a:spcPct val="110000"/>
              </a:lnSpc>
              <a:buFont typeface="Arial"/>
              <a:buChar char="⚬"/>
            </a:pPr>
            <a:r>
              <a:rPr lang="en-US" sz="3600" dirty="0">
                <a:solidFill>
                  <a:srgbClr val="003591"/>
                </a:solidFill>
                <a:latin typeface="TT Commons Pro"/>
                <a:ea typeface="TT Commons Pro"/>
                <a:cs typeface="TT Commons Pro"/>
                <a:sym typeface="TT Commons Pro"/>
              </a:rPr>
              <a:t>Going in with a roommate vs going random, our students feel 50/50</a:t>
            </a:r>
          </a:p>
          <a:p>
            <a:pPr marL="1144272" lvl="2" indent="-381424" algn="l">
              <a:lnSpc>
                <a:spcPct val="110000"/>
              </a:lnSpc>
              <a:buFont typeface="Arial"/>
              <a:buChar char="⚬"/>
            </a:pPr>
            <a:r>
              <a:rPr lang="en-US" sz="3600" dirty="0">
                <a:solidFill>
                  <a:srgbClr val="003591"/>
                </a:solidFill>
                <a:latin typeface="TT Commons Pro"/>
                <a:ea typeface="TT Commons Pro"/>
                <a:cs typeface="TT Commons Pro"/>
                <a:sym typeface="TT Commons Pro"/>
              </a:rPr>
              <a:t>Students will fill out roommate contracts to ensure they are setting healthy boundaries and openly communicating </a:t>
            </a:r>
          </a:p>
          <a:p>
            <a:pPr marL="1144272" lvl="2" indent="-381424" algn="l">
              <a:lnSpc>
                <a:spcPct val="110000"/>
              </a:lnSpc>
              <a:buFont typeface="Arial"/>
              <a:buChar char="⚬"/>
            </a:pPr>
            <a:r>
              <a:rPr lang="en-US" sz="3600" dirty="0">
                <a:solidFill>
                  <a:srgbClr val="003591"/>
                </a:solidFill>
                <a:latin typeface="TT Commons Pro"/>
                <a:ea typeface="TT Commons Pro"/>
                <a:cs typeface="TT Commons Pro"/>
                <a:sym typeface="TT Commons Pro"/>
              </a:rPr>
              <a:t>Success is dependent on communication </a:t>
            </a:r>
          </a:p>
        </p:txBody>
      </p:sp>
      <p:grpSp>
        <p:nvGrpSpPr>
          <p:cNvPr id="8" name="Group 8" descr="two people in a dorm room">
            <a:extLst>
              <a:ext uri="{FF2B5EF4-FFF2-40B4-BE49-F238E27FC236}">
                <a16:creationId xmlns:a16="http://schemas.microsoft.com/office/drawing/2014/main" id="{5B6DE4A4-596A-1DFD-4BA6-4A26DAA0BB69}"/>
              </a:ext>
            </a:extLst>
          </p:cNvPr>
          <p:cNvGrpSpPr/>
          <p:nvPr/>
        </p:nvGrpSpPr>
        <p:grpSpPr>
          <a:xfrm>
            <a:off x="10456600" y="1028700"/>
            <a:ext cx="7002701" cy="4114800"/>
            <a:chOff x="0" y="0"/>
            <a:chExt cx="9336934" cy="5486400"/>
          </a:xfrm>
        </p:grpSpPr>
        <p:pic>
          <p:nvPicPr>
            <p:cNvPr id="9" name="Picture 9">
              <a:extLst>
                <a:ext uri="{FF2B5EF4-FFF2-40B4-BE49-F238E27FC236}">
                  <a16:creationId xmlns:a16="http://schemas.microsoft.com/office/drawing/2014/main" id="{044E47A6-AD89-CCD8-F7DB-8E515609F5C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0" name="Group 10" descr="a group of people in front of a dormitory hall">
            <a:extLst>
              <a:ext uri="{FF2B5EF4-FFF2-40B4-BE49-F238E27FC236}">
                <a16:creationId xmlns:a16="http://schemas.microsoft.com/office/drawing/2014/main" id="{8B6F0527-80BF-9E10-710F-9FCA859CD600}"/>
              </a:ext>
            </a:extLst>
          </p:cNvPr>
          <p:cNvGrpSpPr/>
          <p:nvPr/>
        </p:nvGrpSpPr>
        <p:grpSpPr>
          <a:xfrm>
            <a:off x="10475650" y="5575048"/>
            <a:ext cx="7002701" cy="4114800"/>
            <a:chOff x="0" y="0"/>
            <a:chExt cx="9336934" cy="5486400"/>
          </a:xfrm>
        </p:grpSpPr>
        <p:pic>
          <p:nvPicPr>
            <p:cNvPr id="11" name="Picture 11">
              <a:extLst>
                <a:ext uri="{FF2B5EF4-FFF2-40B4-BE49-F238E27FC236}">
                  <a16:creationId xmlns:a16="http://schemas.microsoft.com/office/drawing/2014/main" id="{5FAF4139-ADA6-9DE2-EF5E-9A4184EE921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2" name="Group 12">
            <a:extLst>
              <a:ext uri="{FF2B5EF4-FFF2-40B4-BE49-F238E27FC236}">
                <a16:creationId xmlns:a16="http://schemas.microsoft.com/office/drawing/2014/main" id="{0C2A8884-CE3F-C415-117A-3E72AA13BE07}"/>
              </a:ex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a:extLst>
                <a:ext uri="{FF2B5EF4-FFF2-40B4-BE49-F238E27FC236}">
                  <a16:creationId xmlns:a16="http://schemas.microsoft.com/office/drawing/2014/main" id="{C3CF65CF-973C-E657-055C-FA762B9BAA7A}"/>
                </a:ext>
              </a:extLst>
            </p:cNvPr>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a:extLst>
                <a:ext uri="{FF2B5EF4-FFF2-40B4-BE49-F238E27FC236}">
                  <a16:creationId xmlns:a16="http://schemas.microsoft.com/office/drawing/2014/main" id="{CDC5FB19-BB8B-6E07-A3CC-818FEA995F68}"/>
                </a:ext>
              </a:extLst>
            </p:cNvPr>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21416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7366076" cy="8633964"/>
            <a:chOff x="0" y="0"/>
            <a:chExt cx="1940036" cy="2273966"/>
          </a:xfrm>
        </p:grpSpPr>
        <p:sp>
          <p:nvSpPr>
            <p:cNvPr id="3" name="Freeform 3"/>
            <p:cNvSpPr/>
            <p:nvPr/>
          </p:nvSpPr>
          <p:spPr>
            <a:xfrm>
              <a:off x="0" y="0"/>
              <a:ext cx="1940036" cy="2273966"/>
            </a:xfrm>
            <a:custGeom>
              <a:avLst/>
              <a:gdLst/>
              <a:ahLst/>
              <a:cxnLst/>
              <a:rect l="l" t="t" r="r" b="b"/>
              <a:pathLst>
                <a:path w="1940036" h="2273966">
                  <a:moveTo>
                    <a:pt x="0" y="0"/>
                  </a:moveTo>
                  <a:lnTo>
                    <a:pt x="1940036" y="0"/>
                  </a:lnTo>
                  <a:lnTo>
                    <a:pt x="1940036" y="2273966"/>
                  </a:lnTo>
                  <a:lnTo>
                    <a:pt x="0" y="2273966"/>
                  </a:lnTo>
                  <a:close/>
                </a:path>
              </a:pathLst>
            </a:custGeom>
            <a:solidFill>
              <a:srgbClr val="001D52"/>
            </a:solidFill>
          </p:spPr>
          <p:txBody>
            <a:bodyPr/>
            <a:lstStyle/>
            <a:p>
              <a:endParaRPr lang="en-US"/>
            </a:p>
          </p:txBody>
        </p:sp>
        <p:sp>
          <p:nvSpPr>
            <p:cNvPr id="4" name="TextBox 4"/>
            <p:cNvSpPr txBox="1"/>
            <p:nvPr/>
          </p:nvSpPr>
          <p:spPr>
            <a:xfrm>
              <a:off x="0" y="-38100"/>
              <a:ext cx="1940036" cy="2312066"/>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5168642"/>
            <a:ext cx="7366076" cy="3465322"/>
            <a:chOff x="0" y="0"/>
            <a:chExt cx="1940036" cy="912677"/>
          </a:xfrm>
        </p:grpSpPr>
        <p:sp>
          <p:nvSpPr>
            <p:cNvPr id="6" name="Freeform 6"/>
            <p:cNvSpPr/>
            <p:nvPr/>
          </p:nvSpPr>
          <p:spPr>
            <a:xfrm>
              <a:off x="0" y="0"/>
              <a:ext cx="1940036" cy="912677"/>
            </a:xfrm>
            <a:custGeom>
              <a:avLst/>
              <a:gdLst/>
              <a:ahLst/>
              <a:cxnLst/>
              <a:rect l="l" t="t" r="r" b="b"/>
              <a:pathLst>
                <a:path w="1940036" h="912677">
                  <a:moveTo>
                    <a:pt x="0" y="0"/>
                  </a:moveTo>
                  <a:lnTo>
                    <a:pt x="1940036" y="0"/>
                  </a:lnTo>
                  <a:lnTo>
                    <a:pt x="1940036" y="912677"/>
                  </a:lnTo>
                  <a:lnTo>
                    <a:pt x="0" y="912677"/>
                  </a:lnTo>
                  <a:close/>
                </a:path>
              </a:pathLst>
            </a:custGeom>
            <a:solidFill>
              <a:srgbClr val="0044BB"/>
            </a:solidFill>
          </p:spPr>
          <p:txBody>
            <a:bodyPr/>
            <a:lstStyle/>
            <a:p>
              <a:endParaRPr lang="en-US"/>
            </a:p>
          </p:txBody>
        </p:sp>
        <p:sp>
          <p:nvSpPr>
            <p:cNvPr id="7" name="TextBox 7"/>
            <p:cNvSpPr txBox="1"/>
            <p:nvPr/>
          </p:nvSpPr>
          <p:spPr>
            <a:xfrm>
              <a:off x="0" y="-38100"/>
              <a:ext cx="1940036" cy="950777"/>
            </a:xfrm>
            <a:prstGeom prst="rect">
              <a:avLst/>
            </a:prstGeom>
          </p:spPr>
          <p:txBody>
            <a:bodyPr lIns="50800" tIns="50800" rIns="50800" bIns="50800" rtlCol="0" anchor="ctr"/>
            <a:lstStyle/>
            <a:p>
              <a:pPr algn="ctr">
                <a:lnSpc>
                  <a:spcPts val="2659"/>
                </a:lnSpc>
              </a:pPr>
              <a:endParaRPr/>
            </a:p>
          </p:txBody>
        </p:sp>
      </p:grpSp>
      <p:sp>
        <p:nvSpPr>
          <p:cNvPr id="15" name="TextBox 15"/>
          <p:cNvSpPr txBox="1">
            <a:spLocks noGrp="1"/>
          </p:cNvSpPr>
          <p:nvPr>
            <p:ph type="title" idx="4294967295"/>
          </p:nvPr>
        </p:nvSpPr>
        <p:spPr>
          <a:xfrm>
            <a:off x="7703314" y="182721"/>
            <a:ext cx="9806975" cy="26161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8000" b="1" i="0" u="none" strike="noStrike" kern="1200" cap="none" spc="-66" normalizeH="0" baseline="0" noProof="0" dirty="0">
                <a:ln>
                  <a:noFill/>
                </a:ln>
                <a:solidFill>
                  <a:srgbClr val="003591"/>
                </a:solidFill>
                <a:effectLst/>
                <a:uLnTx/>
                <a:uFillTx/>
                <a:latin typeface="TT Commons Pro Bold"/>
                <a:ea typeface="TT Commons Pro Bold"/>
                <a:cs typeface="TT Commons Pro Bold"/>
                <a:sym typeface="TT Commons Pro Bold"/>
              </a:rPr>
              <a:t>Moving into </a:t>
            </a:r>
            <a:br>
              <a:rPr kumimoji="0" lang="en-US" sz="8000" b="1" i="0" u="none" strike="noStrike" kern="1200" cap="none" spc="-66" normalizeH="0" baseline="0" noProof="0" dirty="0">
                <a:ln>
                  <a:noFill/>
                </a:ln>
                <a:solidFill>
                  <a:srgbClr val="003591"/>
                </a:solidFill>
                <a:effectLst/>
                <a:uLnTx/>
                <a:uFillTx/>
                <a:latin typeface="TT Commons Pro Bold"/>
                <a:ea typeface="TT Commons Pro Bold"/>
                <a:cs typeface="TT Commons Pro Bold"/>
                <a:sym typeface="TT Commons Pro Bold"/>
              </a:rPr>
            </a:br>
            <a:r>
              <a:rPr kumimoji="0" lang="en-US" sz="8000" b="1" i="0" u="none" strike="noStrike" kern="1200" cap="none" spc="-66" normalizeH="0" baseline="0" noProof="0" dirty="0">
                <a:ln>
                  <a:noFill/>
                </a:ln>
                <a:solidFill>
                  <a:srgbClr val="003591"/>
                </a:solidFill>
                <a:effectLst/>
                <a:uLnTx/>
                <a:uFillTx/>
                <a:latin typeface="TT Commons Pro Bold"/>
                <a:ea typeface="TT Commons Pro Bold"/>
                <a:cs typeface="TT Commons Pro Bold"/>
                <a:sym typeface="TT Commons Pro Bold"/>
              </a:rPr>
              <a:t>Wildcat Country</a:t>
            </a:r>
          </a:p>
        </p:txBody>
      </p:sp>
      <p:sp>
        <p:nvSpPr>
          <p:cNvPr id="16" name="TextBox 16"/>
          <p:cNvSpPr txBox="1"/>
          <p:nvPr/>
        </p:nvSpPr>
        <p:spPr>
          <a:xfrm>
            <a:off x="7703314" y="2945566"/>
            <a:ext cx="9168841" cy="1661993"/>
          </a:xfrm>
          <a:prstGeom prst="rect">
            <a:avLst/>
          </a:prstGeom>
        </p:spPr>
        <p:txBody>
          <a:bodyPr wrap="square" lIns="0" tIns="0" rIns="0" bIns="0" rtlCol="0" anchor="t">
            <a:spAutoFit/>
          </a:bodyPr>
          <a:lstStyle/>
          <a:p>
            <a:pPr algn="l">
              <a:lnSpc>
                <a:spcPct val="120000"/>
              </a:lnSpc>
              <a:spcAft>
                <a:spcPts val="1200"/>
              </a:spcAft>
            </a:pPr>
            <a:r>
              <a:rPr lang="en-US" sz="2800" spc="-27" dirty="0">
                <a:solidFill>
                  <a:srgbClr val="003591"/>
                </a:solidFill>
                <a:latin typeface="TT Commons Pro"/>
                <a:ea typeface="TT Commons Pro"/>
                <a:cs typeface="TT Commons Pro"/>
                <a:sym typeface="TT Commons Pro"/>
              </a:rPr>
              <a:t>Move-in is either Thursday or Friday, depending on the building you live in:</a:t>
            </a:r>
          </a:p>
          <a:p>
            <a:pPr marL="582930" lvl="1" indent="-291465" algn="l">
              <a:lnSpc>
                <a:spcPct val="120000"/>
              </a:lnSpc>
              <a:buFont typeface="Arial"/>
              <a:buChar char="•"/>
            </a:pPr>
            <a:r>
              <a:rPr lang="en-US" sz="2800" spc="-27" dirty="0">
                <a:solidFill>
                  <a:srgbClr val="003591"/>
                </a:solidFill>
                <a:latin typeface="TT Commons Pro"/>
                <a:ea typeface="TT Commons Pro"/>
                <a:cs typeface="TT Commons Pro"/>
                <a:sym typeface="TT Commons Pro"/>
              </a:rPr>
              <a:t>August 21 &amp; August 22 Thursday Odd Day Odd Floors </a:t>
            </a:r>
          </a:p>
        </p:txBody>
      </p:sp>
      <p:sp>
        <p:nvSpPr>
          <p:cNvPr id="18" name="TextBox 18"/>
          <p:cNvSpPr txBox="1"/>
          <p:nvPr/>
        </p:nvSpPr>
        <p:spPr>
          <a:xfrm>
            <a:off x="7703314" y="5023981"/>
            <a:ext cx="9390067" cy="2542234"/>
          </a:xfrm>
          <a:prstGeom prst="rect">
            <a:avLst/>
          </a:prstGeom>
        </p:spPr>
        <p:txBody>
          <a:bodyPr wrap="square" lIns="0" tIns="0" rIns="0" bIns="0" rtlCol="0" anchor="t">
            <a:spAutoFit/>
          </a:bodyPr>
          <a:lstStyle/>
          <a:p>
            <a:pPr algn="l">
              <a:lnSpc>
                <a:spcPct val="120000"/>
              </a:lnSpc>
            </a:pPr>
            <a:r>
              <a:rPr lang="en-US" sz="2800" spc="-27" dirty="0">
                <a:solidFill>
                  <a:srgbClr val="003591"/>
                </a:solidFill>
                <a:latin typeface="TT Commons Pro"/>
                <a:ea typeface="TT Commons Pro"/>
                <a:cs typeface="TT Commons Pro"/>
                <a:sym typeface="TT Commons Pro"/>
              </a:rPr>
              <a:t>Moving into students rooms </a:t>
            </a:r>
          </a:p>
          <a:p>
            <a:pPr marL="586293" lvl="1" indent="-293147" algn="l">
              <a:lnSpc>
                <a:spcPct val="120000"/>
              </a:lnSpc>
              <a:buFont typeface="Arial"/>
              <a:buChar char="•"/>
            </a:pPr>
            <a:r>
              <a:rPr lang="en-US" sz="2800" spc="-27" dirty="0">
                <a:solidFill>
                  <a:srgbClr val="003591"/>
                </a:solidFill>
                <a:latin typeface="TT Commons Pro"/>
                <a:ea typeface="TT Commons Pro"/>
                <a:cs typeface="TT Commons Pro"/>
                <a:sym typeface="TT Commons Pro"/>
              </a:rPr>
              <a:t>Each room has a twin XL bed, desk with chair, &amp; dresser </a:t>
            </a:r>
          </a:p>
          <a:p>
            <a:pPr marL="586293" lvl="1" indent="-293147" algn="l">
              <a:lnSpc>
                <a:spcPct val="120000"/>
              </a:lnSpc>
              <a:buFont typeface="Arial"/>
              <a:buChar char="•"/>
            </a:pPr>
            <a:r>
              <a:rPr lang="en-US" sz="2800" spc="-27" dirty="0">
                <a:solidFill>
                  <a:srgbClr val="003591"/>
                </a:solidFill>
                <a:latin typeface="TT Commons Pro"/>
                <a:ea typeface="TT Commons Pro"/>
                <a:cs typeface="TT Commons Pro"/>
                <a:sym typeface="TT Commons Pro"/>
              </a:rPr>
              <a:t>Students are encouraged to chat with roommates about mini-fridges/microwaves/televisions</a:t>
            </a:r>
          </a:p>
          <a:p>
            <a:pPr marL="586293" lvl="1" indent="-293147" algn="l">
              <a:lnSpc>
                <a:spcPct val="120000"/>
              </a:lnSpc>
              <a:buFont typeface="Arial"/>
              <a:buChar char="•"/>
            </a:pPr>
            <a:r>
              <a:rPr lang="en-US" sz="2800" spc="-27" dirty="0">
                <a:solidFill>
                  <a:srgbClr val="003591"/>
                </a:solidFill>
                <a:latin typeface="TT Commons Pro"/>
                <a:ea typeface="TT Commons Pro"/>
                <a:cs typeface="TT Commons Pro"/>
                <a:sym typeface="TT Commons Pro"/>
              </a:rPr>
              <a:t>Packing list do’s and don’ts available on Housing website</a:t>
            </a:r>
          </a:p>
        </p:txBody>
      </p:sp>
      <p:sp>
        <p:nvSpPr>
          <p:cNvPr id="17" name="TextBox 17"/>
          <p:cNvSpPr txBox="1"/>
          <p:nvPr/>
        </p:nvSpPr>
        <p:spPr>
          <a:xfrm>
            <a:off x="7703314" y="7862861"/>
            <a:ext cx="9524000" cy="961032"/>
          </a:xfrm>
          <a:prstGeom prst="rect">
            <a:avLst/>
          </a:prstGeom>
        </p:spPr>
        <p:txBody>
          <a:bodyPr lIns="0" tIns="0" rIns="0" bIns="0" rtlCol="0" anchor="t">
            <a:spAutoFit/>
          </a:bodyPr>
          <a:lstStyle/>
          <a:p>
            <a:pPr>
              <a:lnSpc>
                <a:spcPct val="120000"/>
              </a:lnSpc>
            </a:pPr>
            <a:r>
              <a:rPr lang="en-US" sz="2715" spc="-27" dirty="0">
                <a:solidFill>
                  <a:srgbClr val="003591"/>
                </a:solidFill>
                <a:latin typeface="TT Commons Pro"/>
                <a:ea typeface="TT Commons Pro"/>
                <a:cs typeface="TT Commons Pro"/>
                <a:sym typeface="TT Commons Pro"/>
              </a:rPr>
              <a:t>Timeslots: These will be emailed to students by the end of July. You will also be emailed when your move-in day and time are.</a:t>
            </a:r>
          </a:p>
        </p:txBody>
      </p:sp>
      <p:grpSp>
        <p:nvGrpSpPr>
          <p:cNvPr id="8" name="Group 8" descr="2 UNH Wildcat mascots carrying boxes"/>
          <p:cNvGrpSpPr/>
          <p:nvPr/>
        </p:nvGrpSpPr>
        <p:grpSpPr>
          <a:xfrm>
            <a:off x="181687" y="614032"/>
            <a:ext cx="7002701" cy="4114800"/>
            <a:chOff x="0" y="0"/>
            <a:chExt cx="9336934" cy="5486400"/>
          </a:xfrm>
        </p:grpSpPr>
        <p:pic>
          <p:nvPicPr>
            <p:cNvPr id="9"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0" name="Group 10" descr="Cars lined up with families moving students into dorms"/>
          <p:cNvGrpSpPr/>
          <p:nvPr/>
        </p:nvGrpSpPr>
        <p:grpSpPr>
          <a:xfrm>
            <a:off x="181687" y="5420229"/>
            <a:ext cx="7002701" cy="4114800"/>
            <a:chOff x="0" y="0"/>
            <a:chExt cx="9336934" cy="5486400"/>
          </a:xfrm>
        </p:grpSpPr>
        <p:pic>
          <p:nvPicPr>
            <p:cNvPr id="11"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2" name="Group 12">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3243524" y="0"/>
            <a:ext cx="5167421" cy="10287000"/>
            <a:chOff x="0" y="0"/>
            <a:chExt cx="1360967" cy="2709333"/>
          </a:xfrm>
        </p:grpSpPr>
        <p:sp>
          <p:nvSpPr>
            <p:cNvPr id="3" name="Freeform 3"/>
            <p:cNvSpPr/>
            <p:nvPr/>
          </p:nvSpPr>
          <p:spPr>
            <a:xfrm>
              <a:off x="0" y="0"/>
              <a:ext cx="1360967" cy="2709333"/>
            </a:xfrm>
            <a:custGeom>
              <a:avLst/>
              <a:gdLst/>
              <a:ahLst/>
              <a:cxnLst/>
              <a:rect l="l" t="t" r="r" b="b"/>
              <a:pathLst>
                <a:path w="1360967" h="2709333">
                  <a:moveTo>
                    <a:pt x="0" y="0"/>
                  </a:moveTo>
                  <a:lnTo>
                    <a:pt x="1360967" y="0"/>
                  </a:lnTo>
                  <a:lnTo>
                    <a:pt x="1360967" y="2709333"/>
                  </a:lnTo>
                  <a:lnTo>
                    <a:pt x="0" y="2709333"/>
                  </a:lnTo>
                  <a:close/>
                </a:path>
              </a:pathLst>
            </a:custGeom>
            <a:solidFill>
              <a:srgbClr val="0044BB"/>
            </a:solidFill>
          </p:spPr>
          <p:txBody>
            <a:bodyPr/>
            <a:lstStyle/>
            <a:p>
              <a:endParaRPr lang="en-US"/>
            </a:p>
          </p:txBody>
        </p:sp>
        <p:sp>
          <p:nvSpPr>
            <p:cNvPr id="4" name="TextBox 4"/>
            <p:cNvSpPr txBox="1"/>
            <p:nvPr/>
          </p:nvSpPr>
          <p:spPr>
            <a:xfrm>
              <a:off x="0" y="-38100"/>
              <a:ext cx="1360967" cy="2747433"/>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6290240" y="3086100"/>
            <a:ext cx="6758643" cy="6877239"/>
            <a:chOff x="0" y="0"/>
            <a:chExt cx="1780054" cy="1811289"/>
          </a:xfrm>
        </p:grpSpPr>
        <p:sp>
          <p:nvSpPr>
            <p:cNvPr id="6" name="Freeform 6"/>
            <p:cNvSpPr/>
            <p:nvPr/>
          </p:nvSpPr>
          <p:spPr>
            <a:xfrm>
              <a:off x="0" y="0"/>
              <a:ext cx="1780054" cy="1811289"/>
            </a:xfrm>
            <a:custGeom>
              <a:avLst/>
              <a:gdLst/>
              <a:ahLst/>
              <a:cxnLst/>
              <a:rect l="l" t="t" r="r" b="b"/>
              <a:pathLst>
                <a:path w="1780054" h="1811289">
                  <a:moveTo>
                    <a:pt x="0" y="0"/>
                  </a:moveTo>
                  <a:lnTo>
                    <a:pt x="1780054" y="0"/>
                  </a:lnTo>
                  <a:lnTo>
                    <a:pt x="1780054" y="1811289"/>
                  </a:lnTo>
                  <a:lnTo>
                    <a:pt x="0" y="1811289"/>
                  </a:lnTo>
                  <a:close/>
                </a:path>
              </a:pathLst>
            </a:custGeom>
            <a:solidFill>
              <a:srgbClr val="001D52"/>
            </a:solidFill>
          </p:spPr>
          <p:txBody>
            <a:bodyPr/>
            <a:lstStyle/>
            <a:p>
              <a:endParaRPr lang="en-US"/>
            </a:p>
          </p:txBody>
        </p:sp>
        <p:sp>
          <p:nvSpPr>
            <p:cNvPr id="7" name="TextBox 7"/>
            <p:cNvSpPr txBox="1"/>
            <p:nvPr/>
          </p:nvSpPr>
          <p:spPr>
            <a:xfrm>
              <a:off x="0" y="-38100"/>
              <a:ext cx="1780054" cy="1849389"/>
            </a:xfrm>
            <a:prstGeom prst="rect">
              <a:avLst/>
            </a:prstGeom>
          </p:spPr>
          <p:txBody>
            <a:bodyPr lIns="50800" tIns="50800" rIns="50800" bIns="50800" rtlCol="0" anchor="ctr"/>
            <a:lstStyle/>
            <a:p>
              <a:pPr algn="ctr">
                <a:lnSpc>
                  <a:spcPts val="2659"/>
                </a:lnSpc>
              </a:pPr>
              <a:endParaRPr/>
            </a:p>
          </p:txBody>
        </p:sp>
      </p:grpSp>
      <p:sp>
        <p:nvSpPr>
          <p:cNvPr id="15" name="TextBox 15"/>
          <p:cNvSpPr txBox="1">
            <a:spLocks noGrp="1"/>
          </p:cNvSpPr>
          <p:nvPr>
            <p:ph type="title" idx="4294967295"/>
          </p:nvPr>
        </p:nvSpPr>
        <p:spPr>
          <a:xfrm>
            <a:off x="427327" y="583508"/>
            <a:ext cx="9427900" cy="20548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034"/>
              </a:lnSpc>
              <a:spcBef>
                <a:spcPts val="0"/>
              </a:spcBef>
              <a:spcAft>
                <a:spcPts val="0"/>
              </a:spcAft>
              <a:buClrTx/>
              <a:buSzTx/>
              <a:buFontTx/>
              <a:buNone/>
              <a:tabLst/>
              <a:defRPr/>
            </a:pPr>
            <a:r>
              <a:rPr kumimoji="0" lang="en-US" sz="7304" b="1" i="0" u="none" strike="noStrike" kern="1200" cap="none" spc="-73" normalizeH="0" baseline="0" noProof="0" dirty="0">
                <a:ln>
                  <a:noFill/>
                </a:ln>
                <a:solidFill>
                  <a:srgbClr val="003591"/>
                </a:solidFill>
                <a:effectLst/>
                <a:uLnTx/>
                <a:uFillTx/>
                <a:latin typeface="TT Commons Pro Bold"/>
                <a:ea typeface="TT Commons Pro Bold"/>
                <a:cs typeface="TT Commons Pro Bold"/>
                <a:sym typeface="TT Commons Pro Bold"/>
              </a:rPr>
              <a:t>UNH is Your Home Away From Home</a:t>
            </a:r>
          </a:p>
        </p:txBody>
      </p:sp>
      <p:sp>
        <p:nvSpPr>
          <p:cNvPr id="16" name="TextBox 16"/>
          <p:cNvSpPr txBox="1"/>
          <p:nvPr/>
        </p:nvSpPr>
        <p:spPr>
          <a:xfrm>
            <a:off x="427327" y="3304966"/>
            <a:ext cx="9675354" cy="4631585"/>
          </a:xfrm>
          <a:prstGeom prst="rect">
            <a:avLst/>
          </a:prstGeom>
        </p:spPr>
        <p:txBody>
          <a:bodyPr lIns="0" tIns="0" rIns="0" bIns="0" rtlCol="0" anchor="t">
            <a:spAutoFit/>
          </a:bodyPr>
          <a:lstStyle/>
          <a:p>
            <a:pPr algn="l">
              <a:lnSpc>
                <a:spcPts val="4619"/>
              </a:lnSpc>
            </a:pPr>
            <a:r>
              <a:rPr lang="en-US" sz="3299" dirty="0">
                <a:solidFill>
                  <a:srgbClr val="003591"/>
                </a:solidFill>
                <a:latin typeface="TT Commons Pro"/>
                <a:ea typeface="TT Commons Pro"/>
                <a:cs typeface="TT Commons Pro"/>
                <a:sym typeface="TT Commons Pro"/>
              </a:rPr>
              <a:t>Hall Information</a:t>
            </a:r>
          </a:p>
          <a:p>
            <a:pPr marL="712467" lvl="1" indent="-356233" algn="l">
              <a:lnSpc>
                <a:spcPts val="4619"/>
              </a:lnSpc>
              <a:buFont typeface="Arial"/>
              <a:buChar char="•"/>
            </a:pPr>
            <a:r>
              <a:rPr lang="en-US" sz="3299" dirty="0">
                <a:solidFill>
                  <a:srgbClr val="003591"/>
                </a:solidFill>
                <a:latin typeface="TT Commons Pro"/>
                <a:ea typeface="TT Commons Pro"/>
                <a:cs typeface="TT Commons Pro"/>
                <a:sym typeface="TT Commons Pro"/>
              </a:rPr>
              <a:t>Every hall/area is equipped with a live-in professional &amp; student staff members</a:t>
            </a:r>
          </a:p>
          <a:p>
            <a:pPr marL="712467" lvl="1" indent="-356233" algn="l">
              <a:lnSpc>
                <a:spcPts val="4619"/>
              </a:lnSpc>
              <a:buFont typeface="Arial"/>
              <a:buChar char="•"/>
            </a:pPr>
            <a:r>
              <a:rPr lang="en-US" sz="3299" dirty="0">
                <a:solidFill>
                  <a:srgbClr val="003591"/>
                </a:solidFill>
                <a:latin typeface="TT Commons Pro"/>
                <a:ea typeface="TT Commons Pro"/>
                <a:cs typeface="TT Commons Pro"/>
                <a:sym typeface="TT Commons Pro"/>
              </a:rPr>
              <a:t>Social &amp; Educational programming takes place in halls on a weekly basis </a:t>
            </a:r>
          </a:p>
          <a:p>
            <a:pPr marL="712467" lvl="1" indent="-356233" algn="l">
              <a:lnSpc>
                <a:spcPts val="4619"/>
              </a:lnSpc>
              <a:buFont typeface="Arial"/>
              <a:buChar char="•"/>
            </a:pPr>
            <a:r>
              <a:rPr lang="en-US" sz="3299" dirty="0">
                <a:solidFill>
                  <a:srgbClr val="003591"/>
                </a:solidFill>
                <a:latin typeface="TT Commons Pro"/>
                <a:ea typeface="TT Commons Pro"/>
                <a:cs typeface="TT Commons Pro"/>
                <a:sym typeface="TT Commons Pro"/>
              </a:rPr>
              <a:t>Residence Halls will likely be students first community, encourage them to open their doors, attend programming, and get involved!</a:t>
            </a:r>
          </a:p>
        </p:txBody>
      </p:sp>
      <p:grpSp>
        <p:nvGrpSpPr>
          <p:cNvPr id="8" name="Group 8" descr="a group of college students with UNH tshirts and flags and facepaint pose together in front of their dorm."/>
          <p:cNvGrpSpPr/>
          <p:nvPr/>
        </p:nvGrpSpPr>
        <p:grpSpPr>
          <a:xfrm>
            <a:off x="10456600" y="1028700"/>
            <a:ext cx="7002701" cy="4114800"/>
            <a:chOff x="0" y="0"/>
            <a:chExt cx="9336934" cy="5486400"/>
          </a:xfrm>
        </p:grpSpPr>
        <p:pic>
          <p:nvPicPr>
            <p:cNvPr id="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0" name="Group 10" descr="a group of college students with UNH tshirts and sweatshirts pose together inside of a dorm."/>
          <p:cNvGrpSpPr/>
          <p:nvPr/>
        </p:nvGrpSpPr>
        <p:grpSpPr>
          <a:xfrm>
            <a:off x="10456600" y="5575048"/>
            <a:ext cx="7002701" cy="4114800"/>
            <a:chOff x="0" y="0"/>
            <a:chExt cx="9336934" cy="5486400"/>
          </a:xfrm>
        </p:grpSpPr>
        <p:pic>
          <p:nvPicPr>
            <p:cNvPr id="11"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2" name="Group 12">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3243524" y="0"/>
            <a:ext cx="5167421" cy="10287000"/>
            <a:chOff x="0" y="0"/>
            <a:chExt cx="1360967" cy="2709333"/>
          </a:xfrm>
        </p:grpSpPr>
        <p:sp>
          <p:nvSpPr>
            <p:cNvPr id="3" name="Freeform 3"/>
            <p:cNvSpPr/>
            <p:nvPr/>
          </p:nvSpPr>
          <p:spPr>
            <a:xfrm>
              <a:off x="0" y="0"/>
              <a:ext cx="1360967" cy="2709333"/>
            </a:xfrm>
            <a:custGeom>
              <a:avLst/>
              <a:gdLst/>
              <a:ahLst/>
              <a:cxnLst/>
              <a:rect l="l" t="t" r="r" b="b"/>
              <a:pathLst>
                <a:path w="1360967" h="2709333">
                  <a:moveTo>
                    <a:pt x="0" y="0"/>
                  </a:moveTo>
                  <a:lnTo>
                    <a:pt x="1360967" y="0"/>
                  </a:lnTo>
                  <a:lnTo>
                    <a:pt x="1360967" y="2709333"/>
                  </a:lnTo>
                  <a:lnTo>
                    <a:pt x="0" y="2709333"/>
                  </a:lnTo>
                  <a:close/>
                </a:path>
              </a:pathLst>
            </a:custGeom>
            <a:solidFill>
              <a:srgbClr val="0044BB"/>
            </a:solidFill>
          </p:spPr>
          <p:txBody>
            <a:bodyPr/>
            <a:lstStyle/>
            <a:p>
              <a:endParaRPr lang="en-US"/>
            </a:p>
          </p:txBody>
        </p:sp>
        <p:sp>
          <p:nvSpPr>
            <p:cNvPr id="4" name="TextBox 4"/>
            <p:cNvSpPr txBox="1"/>
            <p:nvPr/>
          </p:nvSpPr>
          <p:spPr>
            <a:xfrm>
              <a:off x="0" y="-38100"/>
              <a:ext cx="1360967" cy="2747433"/>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6290240" y="3086100"/>
            <a:ext cx="6758643" cy="6877239"/>
            <a:chOff x="0" y="0"/>
            <a:chExt cx="1780054" cy="1811289"/>
          </a:xfrm>
        </p:grpSpPr>
        <p:sp>
          <p:nvSpPr>
            <p:cNvPr id="6" name="Freeform 6"/>
            <p:cNvSpPr/>
            <p:nvPr/>
          </p:nvSpPr>
          <p:spPr>
            <a:xfrm>
              <a:off x="0" y="0"/>
              <a:ext cx="1780054" cy="1811289"/>
            </a:xfrm>
            <a:custGeom>
              <a:avLst/>
              <a:gdLst/>
              <a:ahLst/>
              <a:cxnLst/>
              <a:rect l="l" t="t" r="r" b="b"/>
              <a:pathLst>
                <a:path w="1780054" h="1811289">
                  <a:moveTo>
                    <a:pt x="0" y="0"/>
                  </a:moveTo>
                  <a:lnTo>
                    <a:pt x="1780054" y="0"/>
                  </a:lnTo>
                  <a:lnTo>
                    <a:pt x="1780054" y="1811289"/>
                  </a:lnTo>
                  <a:lnTo>
                    <a:pt x="0" y="1811289"/>
                  </a:lnTo>
                  <a:close/>
                </a:path>
              </a:pathLst>
            </a:custGeom>
            <a:solidFill>
              <a:srgbClr val="001D52"/>
            </a:solidFill>
          </p:spPr>
          <p:txBody>
            <a:bodyPr/>
            <a:lstStyle/>
            <a:p>
              <a:endParaRPr lang="en-US"/>
            </a:p>
          </p:txBody>
        </p:sp>
        <p:sp>
          <p:nvSpPr>
            <p:cNvPr id="7" name="TextBox 7"/>
            <p:cNvSpPr txBox="1"/>
            <p:nvPr/>
          </p:nvSpPr>
          <p:spPr>
            <a:xfrm>
              <a:off x="0" y="-38100"/>
              <a:ext cx="1780054" cy="1849389"/>
            </a:xfrm>
            <a:prstGeom prst="rect">
              <a:avLst/>
            </a:prstGeom>
          </p:spPr>
          <p:txBody>
            <a:bodyPr lIns="50800" tIns="50800" rIns="50800" bIns="50800" rtlCol="0" anchor="ctr"/>
            <a:lstStyle/>
            <a:p>
              <a:pPr algn="ctr">
                <a:lnSpc>
                  <a:spcPts val="2659"/>
                </a:lnSpc>
              </a:pPr>
              <a:endParaRPr/>
            </a:p>
          </p:txBody>
        </p:sp>
      </p:grpSp>
      <p:grpSp>
        <p:nvGrpSpPr>
          <p:cNvPr id="12" name="Group 12">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
        <p:nvSpPr>
          <p:cNvPr id="15" name="TextBox 15"/>
          <p:cNvSpPr txBox="1">
            <a:spLocks noGrp="1"/>
          </p:cNvSpPr>
          <p:nvPr>
            <p:ph type="title" idx="4294967295"/>
          </p:nvPr>
        </p:nvSpPr>
        <p:spPr>
          <a:xfrm>
            <a:off x="467161" y="317348"/>
            <a:ext cx="9427900" cy="1715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14"/>
              </a:lnSpc>
              <a:spcBef>
                <a:spcPts val="0"/>
              </a:spcBef>
              <a:spcAft>
                <a:spcPts val="0"/>
              </a:spcAft>
              <a:buClrTx/>
              <a:buSzTx/>
              <a:buFontTx/>
              <a:buNone/>
              <a:tabLst/>
              <a:defRPr/>
            </a:pPr>
            <a:r>
              <a:rPr kumimoji="0" lang="en-US" sz="6104" b="1" i="0" u="none" strike="noStrike" kern="1200" cap="none" spc="-61" normalizeH="0" baseline="0" noProof="0" dirty="0">
                <a:ln>
                  <a:noFill/>
                </a:ln>
                <a:solidFill>
                  <a:srgbClr val="003591"/>
                </a:solidFill>
                <a:effectLst/>
                <a:uLnTx/>
                <a:uFillTx/>
                <a:latin typeface="TT Commons Pro Bold"/>
                <a:ea typeface="TT Commons Pro Bold"/>
                <a:cs typeface="TT Commons Pro Bold"/>
                <a:sym typeface="TT Commons Pro Bold"/>
              </a:rPr>
              <a:t>Making Connections in the First Few Weeks </a:t>
            </a:r>
          </a:p>
        </p:txBody>
      </p:sp>
      <p:sp>
        <p:nvSpPr>
          <p:cNvPr id="16" name="TextBox 16"/>
          <p:cNvSpPr txBox="1"/>
          <p:nvPr/>
        </p:nvSpPr>
        <p:spPr>
          <a:xfrm>
            <a:off x="467161" y="2335773"/>
            <a:ext cx="9939883" cy="6580519"/>
          </a:xfrm>
          <a:prstGeom prst="rect">
            <a:avLst/>
          </a:prstGeom>
        </p:spPr>
        <p:txBody>
          <a:bodyPr lIns="0" tIns="0" rIns="0" bIns="0" rtlCol="0" anchor="t">
            <a:spAutoFit/>
          </a:bodyPr>
          <a:lstStyle/>
          <a:p>
            <a:pPr algn="l">
              <a:lnSpc>
                <a:spcPts val="3779"/>
              </a:lnSpc>
            </a:pPr>
            <a:r>
              <a:rPr lang="en-US" sz="3200" b="1" dirty="0">
                <a:solidFill>
                  <a:srgbClr val="003591"/>
                </a:solidFill>
                <a:latin typeface="TT Commons Pro"/>
                <a:ea typeface="TT Commons Pro"/>
                <a:cs typeface="TT Commons Pro"/>
                <a:sym typeface="TT Commons Pro"/>
              </a:rPr>
              <a:t>Upcoming Events</a:t>
            </a:r>
            <a:endParaRPr lang="en-US" sz="3200" b="1" dirty="0">
              <a:solidFill>
                <a:srgbClr val="003591"/>
              </a:solidFill>
              <a:latin typeface="TT Commons Pro"/>
              <a:ea typeface="TT Commons Pro"/>
              <a:cs typeface="TT Commons Pro"/>
            </a:endParaRPr>
          </a:p>
          <a:p>
            <a:pPr marL="582295" lvl="1" indent="-290830" algn="l">
              <a:lnSpc>
                <a:spcPts val="3779"/>
              </a:lnSpc>
              <a:buFont typeface="Arial"/>
              <a:buChar char="•"/>
            </a:pPr>
            <a:r>
              <a:rPr lang="en-US" sz="3200" dirty="0">
                <a:solidFill>
                  <a:srgbClr val="003591"/>
                </a:solidFill>
                <a:latin typeface="TT Commons Pro"/>
                <a:ea typeface="TT Commons Pro"/>
                <a:cs typeface="TT Commons Pro"/>
                <a:sym typeface="TT Commons Pro"/>
              </a:rPr>
              <a:t>Wildcat Days: August 22nd- 24th </a:t>
            </a:r>
            <a:endParaRPr lang="en-US" sz="3200" dirty="0">
              <a:solidFill>
                <a:srgbClr val="003591"/>
              </a:solidFill>
              <a:latin typeface="TT Commons Pro"/>
              <a:ea typeface="TT Commons Pro"/>
              <a:cs typeface="TT Commons Pro"/>
            </a:endParaRPr>
          </a:p>
          <a:p>
            <a:pPr marL="1039495" lvl="2" indent="-290830">
              <a:lnSpc>
                <a:spcPts val="3779"/>
              </a:lnSpc>
              <a:buFont typeface="Arial"/>
              <a:buChar char="•"/>
            </a:pPr>
            <a:r>
              <a:rPr lang="en-US" sz="3200" dirty="0">
                <a:solidFill>
                  <a:srgbClr val="003591"/>
                </a:solidFill>
                <a:latin typeface="TT Commons Pro"/>
                <a:ea typeface="TT Commons Pro"/>
                <a:cs typeface="TT Commons Pro"/>
                <a:sym typeface="TT Commons Pro"/>
              </a:rPr>
              <a:t>Find your Fit: August 24th </a:t>
            </a:r>
            <a:endParaRPr lang="en-US" sz="3200" dirty="0">
              <a:solidFill>
                <a:srgbClr val="003591"/>
              </a:solidFill>
              <a:latin typeface="TT Commons Pro"/>
              <a:ea typeface="TT Commons Pro"/>
              <a:cs typeface="TT Commons Pro"/>
            </a:endParaRPr>
          </a:p>
          <a:p>
            <a:pPr marL="582295" lvl="1" indent="-290830" algn="l">
              <a:lnSpc>
                <a:spcPts val="3779"/>
              </a:lnSpc>
              <a:buFont typeface="Arial"/>
              <a:buChar char="•"/>
            </a:pPr>
            <a:r>
              <a:rPr lang="en-US" sz="3200" dirty="0">
                <a:solidFill>
                  <a:srgbClr val="003591"/>
                </a:solidFill>
                <a:latin typeface="TT Commons Pro"/>
                <a:ea typeface="TT Commons Pro"/>
                <a:cs typeface="TT Commons Pro"/>
                <a:sym typeface="TT Commons Pro"/>
              </a:rPr>
              <a:t>University Day (U-Day): September 4th </a:t>
            </a:r>
            <a:endParaRPr lang="en-US" sz="3200" dirty="0">
              <a:solidFill>
                <a:srgbClr val="003591"/>
              </a:solidFill>
              <a:latin typeface="TT Commons Pro"/>
              <a:ea typeface="TT Commons Pro"/>
              <a:cs typeface="TT Commons Pro"/>
            </a:endParaRPr>
          </a:p>
          <a:p>
            <a:pPr algn="l">
              <a:lnSpc>
                <a:spcPts val="3779"/>
              </a:lnSpc>
            </a:pPr>
            <a:endParaRPr lang="en-US" sz="3200" dirty="0">
              <a:solidFill>
                <a:srgbClr val="003591"/>
              </a:solidFill>
              <a:latin typeface="TT Commons Pro"/>
              <a:ea typeface="TT Commons Pro"/>
              <a:cs typeface="TT Commons Pro"/>
              <a:sym typeface="TT Commons Pro"/>
            </a:endParaRPr>
          </a:p>
          <a:p>
            <a:pPr algn="l">
              <a:lnSpc>
                <a:spcPts val="3779"/>
              </a:lnSpc>
            </a:pPr>
            <a:r>
              <a:rPr lang="en-US" sz="3200" b="1" dirty="0">
                <a:solidFill>
                  <a:srgbClr val="003591"/>
                </a:solidFill>
                <a:latin typeface="TT Commons Pro"/>
                <a:ea typeface="TT Commons Pro"/>
                <a:cs typeface="TT Commons Pro"/>
                <a:sym typeface="TT Commons Pro"/>
              </a:rPr>
              <a:t>Look for communities that interest you</a:t>
            </a:r>
            <a:endParaRPr lang="en-US" sz="3200" b="1" dirty="0">
              <a:solidFill>
                <a:srgbClr val="003591"/>
              </a:solidFill>
              <a:latin typeface="TT Commons Pro"/>
              <a:ea typeface="TT Commons Pro"/>
              <a:cs typeface="TT Commons Pro"/>
            </a:endParaRPr>
          </a:p>
          <a:p>
            <a:pPr marL="582295" lvl="1" indent="-290830" algn="l">
              <a:lnSpc>
                <a:spcPts val="3779"/>
              </a:lnSpc>
              <a:buFont typeface="Arial"/>
              <a:buChar char="•"/>
            </a:pPr>
            <a:r>
              <a:rPr lang="en-US" sz="3200" dirty="0">
                <a:solidFill>
                  <a:srgbClr val="003591"/>
                </a:solidFill>
                <a:latin typeface="TT Commons Pro"/>
                <a:ea typeface="TT Commons Pro"/>
                <a:cs typeface="TT Commons Pro"/>
                <a:sym typeface="TT Commons Pro"/>
              </a:rPr>
              <a:t>Attend an intro meeting</a:t>
            </a:r>
            <a:endParaRPr lang="en-US" sz="3200" dirty="0">
              <a:solidFill>
                <a:srgbClr val="003591"/>
              </a:solidFill>
              <a:latin typeface="TT Commons Pro"/>
              <a:ea typeface="TT Commons Pro"/>
              <a:cs typeface="TT Commons Pro"/>
            </a:endParaRPr>
          </a:p>
          <a:p>
            <a:pPr marL="582295" lvl="1" indent="-290830" algn="l">
              <a:lnSpc>
                <a:spcPts val="3779"/>
              </a:lnSpc>
              <a:buFont typeface="Arial"/>
              <a:buChar char="•"/>
            </a:pPr>
            <a:r>
              <a:rPr lang="en-US" sz="3200" dirty="0">
                <a:solidFill>
                  <a:srgbClr val="003591"/>
                </a:solidFill>
                <a:latin typeface="TT Commons Pro"/>
                <a:ea typeface="TT Commons Pro"/>
                <a:cs typeface="TT Commons Pro"/>
                <a:sym typeface="TT Commons Pro"/>
              </a:rPr>
              <a:t>Cheer on a Wildcat athletic team</a:t>
            </a:r>
            <a:endParaRPr lang="en-US" sz="3200" dirty="0">
              <a:solidFill>
                <a:srgbClr val="003591"/>
              </a:solidFill>
              <a:latin typeface="TT Commons Pro"/>
              <a:ea typeface="TT Commons Pro"/>
              <a:cs typeface="TT Commons Pro"/>
            </a:endParaRPr>
          </a:p>
          <a:p>
            <a:pPr marL="582295" lvl="1" indent="-290830" algn="l">
              <a:lnSpc>
                <a:spcPts val="3779"/>
              </a:lnSpc>
              <a:buFont typeface="Arial"/>
              <a:buChar char="•"/>
            </a:pPr>
            <a:r>
              <a:rPr lang="en-US" sz="3200" dirty="0">
                <a:solidFill>
                  <a:srgbClr val="003591"/>
                </a:solidFill>
                <a:latin typeface="TT Commons Pro"/>
                <a:ea typeface="TT Commons Pro"/>
                <a:cs typeface="TT Commons Pro"/>
                <a:sym typeface="TT Commons Pro"/>
              </a:rPr>
              <a:t>Explore campus and downtown Durham</a:t>
            </a:r>
            <a:endParaRPr lang="en-US" sz="3200" dirty="0">
              <a:solidFill>
                <a:srgbClr val="003591"/>
              </a:solidFill>
              <a:latin typeface="TT Commons Pro"/>
              <a:ea typeface="TT Commons Pro"/>
              <a:cs typeface="TT Commons Pro"/>
            </a:endParaRPr>
          </a:p>
          <a:p>
            <a:pPr marL="582295" lvl="1" indent="-290830">
              <a:lnSpc>
                <a:spcPts val="3779"/>
              </a:lnSpc>
              <a:buFont typeface="Arial"/>
              <a:buChar char="•"/>
            </a:pPr>
            <a:r>
              <a:rPr lang="en-US" sz="3200" dirty="0">
                <a:solidFill>
                  <a:srgbClr val="003591"/>
                </a:solidFill>
                <a:latin typeface="TT Commons Pro"/>
                <a:ea typeface="TT Commons Pro"/>
                <a:cs typeface="TT Commons Pro"/>
                <a:sym typeface="TT Commons Pro"/>
              </a:rPr>
              <a:t>Apply for an on-campus job </a:t>
            </a:r>
            <a:endParaRPr lang="en-US" sz="3200" dirty="0">
              <a:solidFill>
                <a:srgbClr val="003591"/>
              </a:solidFill>
              <a:latin typeface="TT Commons Pro"/>
              <a:ea typeface="TT Commons Pro"/>
              <a:cs typeface="TT Commons Pro"/>
            </a:endParaRPr>
          </a:p>
          <a:p>
            <a:pPr marL="582295" lvl="1" indent="-290830">
              <a:lnSpc>
                <a:spcPts val="3779"/>
              </a:lnSpc>
              <a:buFont typeface="Arial"/>
              <a:buChar char="•"/>
            </a:pPr>
            <a:r>
              <a:rPr lang="en-US" sz="3200" dirty="0">
                <a:solidFill>
                  <a:srgbClr val="003591"/>
                </a:solidFill>
                <a:latin typeface="TT Commons Pro"/>
                <a:ea typeface="TT Commons Pro"/>
                <a:cs typeface="TT Commons Pro"/>
                <a:sym typeface="TT Commons Pro"/>
              </a:rPr>
              <a:t>Speak with a professor about research opportunities </a:t>
            </a:r>
            <a:endParaRPr lang="en-US" sz="3200" dirty="0">
              <a:solidFill>
                <a:srgbClr val="003591"/>
              </a:solidFill>
              <a:latin typeface="TT Commons Pro"/>
              <a:ea typeface="TT Commons Pro"/>
              <a:cs typeface="TT Commons Pro"/>
            </a:endParaRPr>
          </a:p>
          <a:p>
            <a:pPr algn="l">
              <a:lnSpc>
                <a:spcPts val="4899"/>
              </a:lnSpc>
            </a:pPr>
            <a:endParaRPr lang="en-US" sz="2699" dirty="0">
              <a:solidFill>
                <a:srgbClr val="003591"/>
              </a:solidFill>
              <a:latin typeface="TT Commons Pro"/>
              <a:ea typeface="TT Commons Pro"/>
              <a:cs typeface="TT Commons Pro"/>
              <a:sym typeface="TT Commons Pro"/>
            </a:endParaRPr>
          </a:p>
          <a:p>
            <a:pPr algn="l">
              <a:lnSpc>
                <a:spcPts val="5039"/>
              </a:lnSpc>
            </a:pPr>
            <a:r>
              <a:rPr lang="en-US" sz="3550" b="1" dirty="0">
                <a:solidFill>
                  <a:srgbClr val="003591"/>
                </a:solidFill>
                <a:latin typeface="TT Commons Pro Bold"/>
                <a:ea typeface="TT Commons Pro Bold"/>
                <a:cs typeface="TT Commons Pro Bold"/>
                <a:sym typeface="TT Commons Pro Bold"/>
              </a:rPr>
              <a:t>Involvement looks different for everyone!</a:t>
            </a:r>
            <a:endParaRPr lang="en-US" sz="3550" b="1" dirty="0">
              <a:solidFill>
                <a:srgbClr val="003591"/>
              </a:solidFill>
              <a:latin typeface="TT Commons Pro Bold"/>
              <a:ea typeface="TT Commons Pro Bold"/>
              <a:cs typeface="TT Commons Pro Bold"/>
            </a:endParaRPr>
          </a:p>
        </p:txBody>
      </p:sp>
      <p:pic>
        <p:nvPicPr>
          <p:cNvPr id="9" name="Picture 9" descr="A student talks to a representative at one of a whole outdoor fair of info table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456600" y="1028700"/>
            <a:ext cx="7002701" cy="4114800"/>
          </a:xfrm>
          <a:prstGeom prst="rect">
            <a:avLst/>
          </a:prstGeom>
        </p:spPr>
      </p:pic>
      <p:pic>
        <p:nvPicPr>
          <p:cNvPr id="17" name="Picture 16" descr="Sport Club Rowing Team on a river or lake.">
            <a:extLst>
              <a:ext uri="{FF2B5EF4-FFF2-40B4-BE49-F238E27FC236}">
                <a16:creationId xmlns:a16="http://schemas.microsoft.com/office/drawing/2014/main" id="{08A4CF76-D6CE-A5C4-9806-B5064429092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471150" y="5384548"/>
            <a:ext cx="6999020" cy="41098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3243524" y="0"/>
            <a:ext cx="5167421" cy="10287000"/>
            <a:chOff x="0" y="0"/>
            <a:chExt cx="1360967" cy="2709333"/>
          </a:xfrm>
        </p:grpSpPr>
        <p:sp>
          <p:nvSpPr>
            <p:cNvPr id="3" name="Freeform 3"/>
            <p:cNvSpPr/>
            <p:nvPr/>
          </p:nvSpPr>
          <p:spPr>
            <a:xfrm>
              <a:off x="0" y="0"/>
              <a:ext cx="1360967" cy="2709333"/>
            </a:xfrm>
            <a:custGeom>
              <a:avLst/>
              <a:gdLst/>
              <a:ahLst/>
              <a:cxnLst/>
              <a:rect l="l" t="t" r="r" b="b"/>
              <a:pathLst>
                <a:path w="1360967" h="2709333">
                  <a:moveTo>
                    <a:pt x="0" y="0"/>
                  </a:moveTo>
                  <a:lnTo>
                    <a:pt x="1360967" y="0"/>
                  </a:lnTo>
                  <a:lnTo>
                    <a:pt x="1360967" y="2709333"/>
                  </a:lnTo>
                  <a:lnTo>
                    <a:pt x="0" y="2709333"/>
                  </a:lnTo>
                  <a:close/>
                </a:path>
              </a:pathLst>
            </a:custGeom>
            <a:solidFill>
              <a:srgbClr val="0044BB"/>
            </a:solidFill>
          </p:spPr>
          <p:txBody>
            <a:bodyPr/>
            <a:lstStyle/>
            <a:p>
              <a:endParaRPr lang="en-US"/>
            </a:p>
          </p:txBody>
        </p:sp>
        <p:sp>
          <p:nvSpPr>
            <p:cNvPr id="4" name="TextBox 4"/>
            <p:cNvSpPr txBox="1"/>
            <p:nvPr/>
          </p:nvSpPr>
          <p:spPr>
            <a:xfrm>
              <a:off x="0" y="-38100"/>
              <a:ext cx="1360967" cy="2747433"/>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6290240" y="3086100"/>
            <a:ext cx="6758643" cy="6877239"/>
            <a:chOff x="0" y="0"/>
            <a:chExt cx="1780054" cy="1811289"/>
          </a:xfrm>
        </p:grpSpPr>
        <p:sp>
          <p:nvSpPr>
            <p:cNvPr id="6" name="Freeform 6"/>
            <p:cNvSpPr/>
            <p:nvPr/>
          </p:nvSpPr>
          <p:spPr>
            <a:xfrm>
              <a:off x="0" y="0"/>
              <a:ext cx="1780054" cy="1811289"/>
            </a:xfrm>
            <a:custGeom>
              <a:avLst/>
              <a:gdLst/>
              <a:ahLst/>
              <a:cxnLst/>
              <a:rect l="l" t="t" r="r" b="b"/>
              <a:pathLst>
                <a:path w="1780054" h="1811289">
                  <a:moveTo>
                    <a:pt x="0" y="0"/>
                  </a:moveTo>
                  <a:lnTo>
                    <a:pt x="1780054" y="0"/>
                  </a:lnTo>
                  <a:lnTo>
                    <a:pt x="1780054" y="1811289"/>
                  </a:lnTo>
                  <a:lnTo>
                    <a:pt x="0" y="1811289"/>
                  </a:lnTo>
                  <a:close/>
                </a:path>
              </a:pathLst>
            </a:custGeom>
            <a:solidFill>
              <a:srgbClr val="001D52"/>
            </a:solidFill>
          </p:spPr>
          <p:txBody>
            <a:bodyPr/>
            <a:lstStyle/>
            <a:p>
              <a:endParaRPr lang="en-US"/>
            </a:p>
          </p:txBody>
        </p:sp>
        <p:sp>
          <p:nvSpPr>
            <p:cNvPr id="7" name="TextBox 7"/>
            <p:cNvSpPr txBox="1"/>
            <p:nvPr/>
          </p:nvSpPr>
          <p:spPr>
            <a:xfrm>
              <a:off x="0" y="-38100"/>
              <a:ext cx="1780054" cy="1849389"/>
            </a:xfrm>
            <a:prstGeom prst="rect">
              <a:avLst/>
            </a:prstGeom>
          </p:spPr>
          <p:txBody>
            <a:bodyPr lIns="50800" tIns="50800" rIns="50800" bIns="50800" rtlCol="0" anchor="ctr"/>
            <a:lstStyle/>
            <a:p>
              <a:pPr algn="ctr">
                <a:lnSpc>
                  <a:spcPts val="2659"/>
                </a:lnSpc>
              </a:pPr>
              <a:endParaRPr/>
            </a:p>
          </p:txBody>
        </p:sp>
      </p:grpSp>
      <p:grpSp>
        <p:nvGrpSpPr>
          <p:cNvPr id="12" name="Group 12">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
        <p:nvSpPr>
          <p:cNvPr id="15" name="TextBox 15"/>
          <p:cNvSpPr txBox="1">
            <a:spLocks noGrp="1"/>
          </p:cNvSpPr>
          <p:nvPr>
            <p:ph type="title" idx="4294967295"/>
          </p:nvPr>
        </p:nvSpPr>
        <p:spPr>
          <a:xfrm>
            <a:off x="427327" y="817188"/>
            <a:ext cx="9427900" cy="15132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944"/>
              </a:lnSpc>
              <a:spcBef>
                <a:spcPts val="0"/>
              </a:spcBef>
              <a:spcAft>
                <a:spcPts val="0"/>
              </a:spcAft>
              <a:buClrTx/>
              <a:buSzTx/>
              <a:buFontTx/>
              <a:buNone/>
              <a:tabLst/>
              <a:defRPr/>
            </a:pPr>
            <a:r>
              <a:rPr kumimoji="0" lang="en-US" sz="5404" b="1" i="0" u="none" strike="noStrike" kern="1200" cap="none" spc="-54" normalizeH="0" baseline="0" noProof="0" dirty="0">
                <a:ln>
                  <a:noFill/>
                </a:ln>
                <a:solidFill>
                  <a:srgbClr val="003591"/>
                </a:solidFill>
                <a:effectLst/>
                <a:uLnTx/>
                <a:uFillTx/>
                <a:latin typeface="TT Commons Pro Bold"/>
                <a:ea typeface="TT Commons Pro Bold"/>
                <a:cs typeface="TT Commons Pro Bold"/>
                <a:sym typeface="TT Commons Pro Bold"/>
              </a:rPr>
              <a:t>What to Do If My Student is Struggling to Connect</a:t>
            </a:r>
          </a:p>
        </p:txBody>
      </p:sp>
      <p:sp>
        <p:nvSpPr>
          <p:cNvPr id="16" name="TextBox 16"/>
          <p:cNvSpPr txBox="1"/>
          <p:nvPr/>
        </p:nvSpPr>
        <p:spPr>
          <a:xfrm>
            <a:off x="427327" y="3165608"/>
            <a:ext cx="9427900" cy="6200223"/>
          </a:xfrm>
          <a:prstGeom prst="rect">
            <a:avLst/>
          </a:prstGeom>
        </p:spPr>
        <p:txBody>
          <a:bodyPr lIns="0" tIns="0" rIns="0" bIns="0" rtlCol="0" anchor="t">
            <a:spAutoFit/>
          </a:bodyPr>
          <a:lstStyle/>
          <a:p>
            <a:pPr algn="l">
              <a:lnSpc>
                <a:spcPct val="120000"/>
              </a:lnSpc>
              <a:spcAft>
                <a:spcPts val="1200"/>
              </a:spcAft>
            </a:pPr>
            <a:r>
              <a:rPr lang="en-US" sz="3200" dirty="0">
                <a:solidFill>
                  <a:srgbClr val="003591"/>
                </a:solidFill>
                <a:latin typeface="TT Commons Pro" panose="020B0604020202020204" charset="0"/>
                <a:ea typeface="TT Commons Pro"/>
                <a:cs typeface="TT Commons Pro"/>
                <a:sym typeface="TT Commons Pro"/>
              </a:rPr>
              <a:t> Ways to Support your Student</a:t>
            </a:r>
            <a:endParaRPr lang="en-US" sz="3200" dirty="0">
              <a:solidFill>
                <a:srgbClr val="003591"/>
              </a:solidFill>
              <a:latin typeface="TT Commons Pro" panose="020B0604020202020204" charset="0"/>
              <a:ea typeface="TT Commons Pro"/>
              <a:cs typeface="TT Commons Pro"/>
            </a:endParaRPr>
          </a:p>
          <a:p>
            <a:pPr marL="755015" lvl="1" indent="-377190">
              <a:lnSpc>
                <a:spcPct val="120000"/>
              </a:lnSpc>
              <a:spcAft>
                <a:spcPts val="1200"/>
              </a:spcAft>
              <a:buFont typeface="Arial"/>
              <a:buChar char="•"/>
            </a:pPr>
            <a:r>
              <a:rPr lang="en-US" sz="3200" dirty="0">
                <a:solidFill>
                  <a:srgbClr val="003591"/>
                </a:solidFill>
                <a:latin typeface="TT Commons Pro" panose="020B0604020202020204" charset="0"/>
                <a:ea typeface="TT Commons Pro"/>
                <a:cs typeface="TT Commons Pro"/>
                <a:sym typeface="TT Commons Pro"/>
              </a:rPr>
              <a:t>Normalize the experience of "finding your people"</a:t>
            </a:r>
            <a:endParaRPr lang="en-US" sz="3200" dirty="0">
              <a:solidFill>
                <a:srgbClr val="003591"/>
              </a:solidFill>
              <a:latin typeface="TT Commons Pro" panose="020B0604020202020204" charset="0"/>
              <a:ea typeface="TT Commons Pro"/>
              <a:cs typeface="TT Commons Pro"/>
            </a:endParaRPr>
          </a:p>
          <a:p>
            <a:pPr marL="755015" lvl="1" indent="-377190">
              <a:lnSpc>
                <a:spcPct val="120000"/>
              </a:lnSpc>
              <a:spcAft>
                <a:spcPts val="1200"/>
              </a:spcAft>
              <a:buFont typeface="Arial"/>
              <a:buChar char="•"/>
            </a:pPr>
            <a:r>
              <a:rPr lang="en-US" sz="3200" dirty="0">
                <a:solidFill>
                  <a:srgbClr val="003591"/>
                </a:solidFill>
                <a:latin typeface="TT Commons Pro" panose="020B0604020202020204" charset="0"/>
                <a:sym typeface="TT Commons Pro"/>
              </a:rPr>
              <a:t>Encourage small, intentional actions</a:t>
            </a:r>
            <a:endParaRPr lang="en-US" sz="3200" dirty="0">
              <a:latin typeface="TT Commons Pro" panose="020B0604020202020204" charset="0"/>
              <a:ea typeface="Calibri"/>
              <a:cs typeface="Calibri"/>
            </a:endParaRPr>
          </a:p>
          <a:p>
            <a:pPr marL="755015" lvl="1" indent="-377190">
              <a:lnSpc>
                <a:spcPct val="120000"/>
              </a:lnSpc>
              <a:spcAft>
                <a:spcPts val="1200"/>
              </a:spcAft>
              <a:buFont typeface="Arial"/>
              <a:buChar char="•"/>
            </a:pPr>
            <a:r>
              <a:rPr lang="en-US" sz="3200" dirty="0">
                <a:solidFill>
                  <a:srgbClr val="003591"/>
                </a:solidFill>
                <a:latin typeface="TT Commons Pro" panose="020B0604020202020204" charset="0"/>
                <a:ea typeface="TT Commons Pro"/>
                <a:cs typeface="TT Commons Pro"/>
                <a:sym typeface="TT Commons Pro"/>
              </a:rPr>
              <a:t>Prioritizing meaningful relationships over popularity</a:t>
            </a:r>
            <a:endParaRPr lang="en-US" sz="3200" dirty="0">
              <a:solidFill>
                <a:srgbClr val="003591"/>
              </a:solidFill>
              <a:latin typeface="TT Commons Pro" panose="020B0604020202020204" charset="0"/>
              <a:ea typeface="TT Commons Pro"/>
              <a:cs typeface="TT Commons Pro"/>
            </a:endParaRPr>
          </a:p>
          <a:p>
            <a:pPr marL="755015" lvl="1" indent="-377190">
              <a:lnSpc>
                <a:spcPct val="120000"/>
              </a:lnSpc>
              <a:spcAft>
                <a:spcPts val="1200"/>
              </a:spcAft>
              <a:buFont typeface="Arial"/>
              <a:buChar char="•"/>
            </a:pPr>
            <a:r>
              <a:rPr lang="en-US" sz="3200" dirty="0">
                <a:solidFill>
                  <a:srgbClr val="003591"/>
                </a:solidFill>
                <a:latin typeface="TT Commons Pro" panose="020B0604020202020204" charset="0"/>
                <a:ea typeface="TT Commons Pro"/>
                <a:cs typeface="TT Commons Pro"/>
              </a:rPr>
              <a:t>Additional Strategies</a:t>
            </a:r>
          </a:p>
          <a:p>
            <a:pPr marL="1212215" lvl="2" indent="-377190">
              <a:lnSpc>
                <a:spcPct val="120000"/>
              </a:lnSpc>
              <a:spcAft>
                <a:spcPts val="1200"/>
              </a:spcAft>
              <a:buFont typeface="Wingdings"/>
              <a:buChar char="§"/>
            </a:pPr>
            <a:r>
              <a:rPr lang="en-US" sz="3200" dirty="0">
                <a:solidFill>
                  <a:srgbClr val="003591"/>
                </a:solidFill>
                <a:latin typeface="TT Commons Pro" panose="020B0604020202020204" charset="0"/>
                <a:ea typeface="Calibri"/>
                <a:cs typeface="Calibri"/>
              </a:rPr>
              <a:t>Determine your student's need: validation, advice, etc.</a:t>
            </a:r>
            <a:endParaRPr lang="en-US" sz="3200" dirty="0">
              <a:solidFill>
                <a:srgbClr val="000000"/>
              </a:solidFill>
              <a:latin typeface="TT Commons Pro" panose="020B0604020202020204" charset="0"/>
              <a:ea typeface="Calibri"/>
              <a:cs typeface="Calibri"/>
            </a:endParaRPr>
          </a:p>
          <a:p>
            <a:pPr marL="1212215" lvl="2" indent="-377190">
              <a:lnSpc>
                <a:spcPct val="120000"/>
              </a:lnSpc>
              <a:spcAft>
                <a:spcPts val="1200"/>
              </a:spcAft>
              <a:buFont typeface="Wingdings"/>
              <a:buChar char="§"/>
            </a:pPr>
            <a:r>
              <a:rPr lang="en-US" sz="3200" dirty="0">
                <a:solidFill>
                  <a:srgbClr val="003591"/>
                </a:solidFill>
                <a:latin typeface="TT Commons Pro" panose="020B0604020202020204" charset="0"/>
                <a:ea typeface="TT Commons Pro"/>
                <a:cs typeface="TT Commons Pro"/>
              </a:rPr>
              <a:t>Campus Resources</a:t>
            </a:r>
            <a:endParaRPr lang="en-US" sz="3200" dirty="0">
              <a:latin typeface="TT Commons Pro" panose="020B0604020202020204" charset="0"/>
              <a:ea typeface="Calibri"/>
              <a:cs typeface="Calibri"/>
            </a:endParaRPr>
          </a:p>
        </p:txBody>
      </p:sp>
      <p:pic>
        <p:nvPicPr>
          <p:cNvPr id="17" name="Picture 16" descr="A group of happy students posing for a photo inside">
            <a:extLst>
              <a:ext uri="{FF2B5EF4-FFF2-40B4-BE49-F238E27FC236}">
                <a16:creationId xmlns:a16="http://schemas.microsoft.com/office/drawing/2014/main" id="{42061BFB-310B-8E58-3239-572BF46D435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456600" y="1031875"/>
            <a:ext cx="6985047" cy="4111629"/>
          </a:xfrm>
          <a:prstGeom prst="rect">
            <a:avLst/>
          </a:prstGeom>
        </p:spPr>
      </p:pic>
      <p:pic>
        <p:nvPicPr>
          <p:cNvPr id="18" name="Picture 17" descr="A group of students sit together with ice cream outside, happily posing for a photo">
            <a:extLst>
              <a:ext uri="{FF2B5EF4-FFF2-40B4-BE49-F238E27FC236}">
                <a16:creationId xmlns:a16="http://schemas.microsoft.com/office/drawing/2014/main" id="{8C2D9B5C-F549-06B6-47C6-966DA77E40B6}"/>
              </a:ext>
            </a:extLst>
          </p:cNvPr>
          <p:cNvPicPr>
            <a:picLocks noChangeAspect="1"/>
          </p:cNvPicPr>
          <p:nvPr/>
        </p:nvPicPr>
        <p:blipFill>
          <a:blip r:embed="rId3" cstate="email">
            <a:extLst>
              <a:ext uri="{28A0092B-C50C-407E-A947-70E740481C1C}">
                <a14:useLocalDpi xmlns:a14="http://schemas.microsoft.com/office/drawing/2010/main"/>
              </a:ext>
            </a:extLst>
          </a:blip>
          <a:srcRect r="-155" b="-502"/>
          <a:stretch>
            <a:fillRect/>
          </a:stretch>
        </p:blipFill>
        <p:spPr>
          <a:xfrm>
            <a:off x="10461625" y="5476875"/>
            <a:ext cx="6985007" cy="41116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7366076" cy="8633964"/>
            <a:chOff x="0" y="0"/>
            <a:chExt cx="1940036" cy="2273966"/>
          </a:xfrm>
        </p:grpSpPr>
        <p:sp>
          <p:nvSpPr>
            <p:cNvPr id="3" name="Freeform 3"/>
            <p:cNvSpPr/>
            <p:nvPr/>
          </p:nvSpPr>
          <p:spPr>
            <a:xfrm>
              <a:off x="0" y="0"/>
              <a:ext cx="1940036" cy="2273966"/>
            </a:xfrm>
            <a:custGeom>
              <a:avLst/>
              <a:gdLst/>
              <a:ahLst/>
              <a:cxnLst/>
              <a:rect l="l" t="t" r="r" b="b"/>
              <a:pathLst>
                <a:path w="1940036" h="2273966">
                  <a:moveTo>
                    <a:pt x="0" y="0"/>
                  </a:moveTo>
                  <a:lnTo>
                    <a:pt x="1940036" y="0"/>
                  </a:lnTo>
                  <a:lnTo>
                    <a:pt x="1940036" y="2273966"/>
                  </a:lnTo>
                  <a:lnTo>
                    <a:pt x="0" y="2273966"/>
                  </a:lnTo>
                  <a:close/>
                </a:path>
              </a:pathLst>
            </a:custGeom>
            <a:solidFill>
              <a:srgbClr val="001D52"/>
            </a:solidFill>
          </p:spPr>
          <p:txBody>
            <a:bodyPr/>
            <a:lstStyle/>
            <a:p>
              <a:endParaRPr lang="en-US"/>
            </a:p>
          </p:txBody>
        </p:sp>
        <p:sp>
          <p:nvSpPr>
            <p:cNvPr id="4" name="TextBox 4"/>
            <p:cNvSpPr txBox="1"/>
            <p:nvPr/>
          </p:nvSpPr>
          <p:spPr>
            <a:xfrm>
              <a:off x="0" y="-38100"/>
              <a:ext cx="1940036" cy="2312066"/>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5168642"/>
            <a:ext cx="7366076" cy="3465322"/>
            <a:chOff x="0" y="0"/>
            <a:chExt cx="1940036" cy="912677"/>
          </a:xfrm>
        </p:grpSpPr>
        <p:sp>
          <p:nvSpPr>
            <p:cNvPr id="6" name="Freeform 6"/>
            <p:cNvSpPr/>
            <p:nvPr/>
          </p:nvSpPr>
          <p:spPr>
            <a:xfrm>
              <a:off x="0" y="0"/>
              <a:ext cx="1940036" cy="912677"/>
            </a:xfrm>
            <a:custGeom>
              <a:avLst/>
              <a:gdLst/>
              <a:ahLst/>
              <a:cxnLst/>
              <a:rect l="l" t="t" r="r" b="b"/>
              <a:pathLst>
                <a:path w="1940036" h="912677">
                  <a:moveTo>
                    <a:pt x="0" y="0"/>
                  </a:moveTo>
                  <a:lnTo>
                    <a:pt x="1940036" y="0"/>
                  </a:lnTo>
                  <a:lnTo>
                    <a:pt x="1940036" y="912677"/>
                  </a:lnTo>
                  <a:lnTo>
                    <a:pt x="0" y="912677"/>
                  </a:lnTo>
                  <a:close/>
                </a:path>
              </a:pathLst>
            </a:custGeom>
            <a:solidFill>
              <a:srgbClr val="0044BB"/>
            </a:solidFill>
          </p:spPr>
          <p:txBody>
            <a:bodyPr/>
            <a:lstStyle/>
            <a:p>
              <a:endParaRPr lang="en-US"/>
            </a:p>
          </p:txBody>
        </p:sp>
        <p:sp>
          <p:nvSpPr>
            <p:cNvPr id="7" name="TextBox 7"/>
            <p:cNvSpPr txBox="1"/>
            <p:nvPr/>
          </p:nvSpPr>
          <p:spPr>
            <a:xfrm>
              <a:off x="0" y="-38100"/>
              <a:ext cx="1940036" cy="950777"/>
            </a:xfrm>
            <a:prstGeom prst="rect">
              <a:avLst/>
            </a:prstGeom>
          </p:spPr>
          <p:txBody>
            <a:bodyPr lIns="50800" tIns="50800" rIns="50800" bIns="50800" rtlCol="0" anchor="ctr"/>
            <a:lstStyle/>
            <a:p>
              <a:pPr algn="ctr">
                <a:lnSpc>
                  <a:spcPts val="2659"/>
                </a:lnSpc>
              </a:pPr>
              <a:endParaRPr/>
            </a:p>
          </p:txBody>
        </p:sp>
      </p:grpSp>
      <p:sp>
        <p:nvSpPr>
          <p:cNvPr id="21" name="TextBox 21"/>
          <p:cNvSpPr txBox="1">
            <a:spLocks noGrp="1"/>
          </p:cNvSpPr>
          <p:nvPr>
            <p:ph type="title" idx="4294967295"/>
          </p:nvPr>
        </p:nvSpPr>
        <p:spPr>
          <a:xfrm>
            <a:off x="7681834" y="979348"/>
            <a:ext cx="9577466" cy="9053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050"/>
              </a:lnSpc>
              <a:spcBef>
                <a:spcPts val="0"/>
              </a:spcBef>
              <a:spcAft>
                <a:spcPts val="0"/>
              </a:spcAft>
              <a:buClrTx/>
              <a:buSzTx/>
              <a:buFontTx/>
              <a:buNone/>
              <a:tabLst/>
              <a:defRPr/>
            </a:pPr>
            <a:r>
              <a:rPr kumimoji="0" lang="en-US" sz="9600" b="1" i="0" u="none" strike="noStrike" kern="1200" cap="none" spc="-55" normalizeH="0" baseline="0" noProof="0" dirty="0">
                <a:ln>
                  <a:noFill/>
                </a:ln>
                <a:solidFill>
                  <a:srgbClr val="003591"/>
                </a:solidFill>
                <a:effectLst/>
                <a:uLnTx/>
                <a:uFillTx/>
                <a:latin typeface="TT Commons Pro Bold"/>
                <a:ea typeface="+mn-ea"/>
                <a:cs typeface="+mn-cs"/>
                <a:sym typeface="TT Commons Pro Bold"/>
              </a:rPr>
              <a:t>Stay Informed!</a:t>
            </a:r>
            <a:endParaRPr kumimoji="0" lang="en-US" sz="9600" b="0" i="0" u="none" strike="noStrike" kern="1200" cap="none" spc="0" normalizeH="0" baseline="0" noProof="0" dirty="0">
              <a:ln>
                <a:noFill/>
              </a:ln>
              <a:solidFill>
                <a:schemeClr val="tx1"/>
              </a:solidFill>
              <a:effectLst/>
              <a:uLnTx/>
              <a:uFillTx/>
              <a:latin typeface="+mn-lt"/>
              <a:ea typeface="Calibri"/>
              <a:cs typeface="Calibri"/>
            </a:endParaRPr>
          </a:p>
        </p:txBody>
      </p:sp>
      <p:sp>
        <p:nvSpPr>
          <p:cNvPr id="22" name="TextBox 22"/>
          <p:cNvSpPr txBox="1"/>
          <p:nvPr/>
        </p:nvSpPr>
        <p:spPr>
          <a:xfrm>
            <a:off x="7681834" y="2216402"/>
            <a:ext cx="10014826" cy="2515304"/>
          </a:xfrm>
          <a:prstGeom prst="rect">
            <a:avLst/>
          </a:prstGeom>
        </p:spPr>
        <p:txBody>
          <a:bodyPr lIns="0" tIns="0" rIns="0" bIns="0" rtlCol="0" anchor="t">
            <a:spAutoFit/>
          </a:bodyPr>
          <a:lstStyle/>
          <a:p>
            <a:pPr algn="l">
              <a:lnSpc>
                <a:spcPts val="5039"/>
              </a:lnSpc>
            </a:pPr>
            <a:r>
              <a:rPr lang="en-US" sz="3550" spc="-35" dirty="0">
                <a:solidFill>
                  <a:srgbClr val="003591"/>
                </a:solidFill>
                <a:latin typeface="TT Commons Pro"/>
                <a:ea typeface="TT Commons Pro"/>
                <a:cs typeface="TT Commons Pro"/>
                <a:sym typeface="TT Commons Pro"/>
              </a:rPr>
              <a:t>Find out what’s happening on campus</a:t>
            </a:r>
          </a:p>
          <a:p>
            <a:pPr marL="776605" lvl="1" indent="-387985" algn="l">
              <a:lnSpc>
                <a:spcPts val="5039"/>
              </a:lnSpc>
              <a:buFont typeface="Arial"/>
              <a:buChar char="•"/>
            </a:pPr>
            <a:r>
              <a:rPr lang="en-US" sz="3550" spc="-35" dirty="0">
                <a:solidFill>
                  <a:srgbClr val="003591"/>
                </a:solidFill>
                <a:latin typeface="TT Commons Pro"/>
                <a:ea typeface="TT Commons Pro"/>
                <a:cs typeface="TT Commons Pro"/>
                <a:sym typeface="TT Commons Pro"/>
              </a:rPr>
              <a:t>Instagram accounts (@UNHStudents)</a:t>
            </a:r>
            <a:endParaRPr lang="en-US" sz="3550" spc="-35" dirty="0">
              <a:solidFill>
                <a:srgbClr val="003591"/>
              </a:solidFill>
              <a:latin typeface="TT Commons Pro"/>
              <a:ea typeface="TT Commons Pro"/>
              <a:cs typeface="TT Commons Pro"/>
            </a:endParaRPr>
          </a:p>
          <a:p>
            <a:pPr marL="776605" lvl="1" indent="-387985" algn="l">
              <a:lnSpc>
                <a:spcPts val="5039"/>
              </a:lnSpc>
              <a:buFont typeface="Arial"/>
              <a:buChar char="•"/>
            </a:pPr>
            <a:r>
              <a:rPr lang="en-US" sz="3550" spc="-35" dirty="0">
                <a:solidFill>
                  <a:srgbClr val="003591"/>
                </a:solidFill>
                <a:latin typeface="TT Commons Pro"/>
                <a:ea typeface="TT Commons Pro"/>
                <a:cs typeface="TT Commons Pro"/>
                <a:sym typeface="TT Commons Pro"/>
              </a:rPr>
              <a:t>Academic College websites</a:t>
            </a:r>
            <a:endParaRPr lang="en-US" sz="3550" spc="-35" dirty="0">
              <a:solidFill>
                <a:srgbClr val="003591"/>
              </a:solidFill>
              <a:latin typeface="TT Commons Pro"/>
              <a:ea typeface="TT Commons Pro"/>
              <a:cs typeface="TT Commons Pro"/>
            </a:endParaRPr>
          </a:p>
          <a:p>
            <a:pPr marL="776605" lvl="1" indent="-387985">
              <a:lnSpc>
                <a:spcPts val="5039"/>
              </a:lnSpc>
              <a:buFont typeface="Arial"/>
              <a:buChar char="•"/>
            </a:pPr>
            <a:r>
              <a:rPr lang="en-US" sz="3600" spc="-35" dirty="0">
                <a:solidFill>
                  <a:srgbClr val="003591"/>
                </a:solidFill>
                <a:latin typeface="TT Commons Pro"/>
                <a:ea typeface="TT Commons Pro"/>
                <a:cs typeface="TT Commons Pro"/>
              </a:rPr>
              <a:t>Catalyst</a:t>
            </a:r>
            <a:endParaRPr lang="en-US" sz="3550" spc="-35" dirty="0">
              <a:solidFill>
                <a:srgbClr val="003591"/>
              </a:solidFill>
              <a:latin typeface="TT Commons Pro"/>
              <a:ea typeface="TT Commons Pro"/>
              <a:cs typeface="TT Commons Pro"/>
            </a:endParaRPr>
          </a:p>
        </p:txBody>
      </p:sp>
      <p:grpSp>
        <p:nvGrpSpPr>
          <p:cNvPr id="12" name="Group 12">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a:hlinkClick r:id="rId3" tooltip="https://www.instagram.com/unhstudents/"/>
            </p:cNvPr>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grpSp>
        <p:nvGrpSpPr>
          <p:cNvPr id="15" name="Group 15">
            <a:extLst>
              <a:ext uri="{C183D7F6-B498-43B3-948B-1728B52AA6E4}">
                <adec:decorative xmlns:adec="http://schemas.microsoft.com/office/drawing/2017/decorative" val="1"/>
              </a:ext>
            </a:extLst>
          </p:cNvPr>
          <p:cNvGrpSpPr/>
          <p:nvPr/>
        </p:nvGrpSpPr>
        <p:grpSpPr>
          <a:xfrm>
            <a:off x="7792959" y="4910824"/>
            <a:ext cx="9149257" cy="192288"/>
            <a:chOff x="0" y="-38100"/>
            <a:chExt cx="2409681" cy="50643"/>
          </a:xfrm>
        </p:grpSpPr>
        <p:sp>
          <p:nvSpPr>
            <p:cNvPr id="16" name="Freeform 16">
              <a:hlinkClick r:id="rId3" tooltip="https://www.instagram.com/unhstudents/"/>
            </p:cNvPr>
            <p:cNvSpPr/>
            <p:nvPr/>
          </p:nvSpPr>
          <p:spPr>
            <a:xfrm>
              <a:off x="0" y="0"/>
              <a:ext cx="2409681" cy="12543"/>
            </a:xfrm>
            <a:custGeom>
              <a:avLst/>
              <a:gdLst/>
              <a:ahLst/>
              <a:cxnLst/>
              <a:rect l="l" t="t" r="r" b="b"/>
              <a:pathLst>
                <a:path w="2409681" h="12543">
                  <a:moveTo>
                    <a:pt x="0" y="0"/>
                  </a:moveTo>
                  <a:lnTo>
                    <a:pt x="2409681" y="0"/>
                  </a:lnTo>
                  <a:lnTo>
                    <a:pt x="2409681" y="12543"/>
                  </a:lnTo>
                  <a:lnTo>
                    <a:pt x="0" y="12543"/>
                  </a:lnTo>
                  <a:close/>
                </a:path>
              </a:pathLst>
            </a:custGeom>
            <a:solidFill>
              <a:srgbClr val="F77A05"/>
            </a:solidFill>
          </p:spPr>
          <p:txBody>
            <a:bodyPr/>
            <a:lstStyle/>
            <a:p>
              <a:endParaRPr lang="en-US"/>
            </a:p>
          </p:txBody>
        </p:sp>
        <p:sp>
          <p:nvSpPr>
            <p:cNvPr id="17" name="TextBox 17"/>
            <p:cNvSpPr txBox="1"/>
            <p:nvPr/>
          </p:nvSpPr>
          <p:spPr>
            <a:xfrm>
              <a:off x="0" y="-38100"/>
              <a:ext cx="2409681" cy="50643"/>
            </a:xfrm>
            <a:prstGeom prst="rect">
              <a:avLst/>
            </a:prstGeom>
          </p:spPr>
          <p:txBody>
            <a:bodyPr lIns="50800" tIns="50800" rIns="50800" bIns="50800" rtlCol="0" anchor="ctr"/>
            <a:lstStyle/>
            <a:p>
              <a:pPr algn="ctr">
                <a:lnSpc>
                  <a:spcPts val="2659"/>
                </a:lnSpc>
              </a:pPr>
              <a:endParaRPr/>
            </a:p>
          </p:txBody>
        </p:sp>
      </p:grpSp>
      <p:sp>
        <p:nvSpPr>
          <p:cNvPr id="18" name="Freeform 18" descr="@unh Students; https://www.instagram.com/unhstudents/"/>
          <p:cNvSpPr/>
          <p:nvPr/>
        </p:nvSpPr>
        <p:spPr>
          <a:xfrm>
            <a:off x="7792959" y="5501694"/>
            <a:ext cx="2352548" cy="2352548"/>
          </a:xfrm>
          <a:custGeom>
            <a:avLst/>
            <a:gdLst/>
            <a:ahLst/>
            <a:cxnLst/>
            <a:rect l="l" t="t" r="r" b="b"/>
            <a:pathLst>
              <a:path w="2352548" h="2352548">
                <a:moveTo>
                  <a:pt x="0" y="0"/>
                </a:moveTo>
                <a:lnTo>
                  <a:pt x="2352547" y="0"/>
                </a:lnTo>
                <a:lnTo>
                  <a:pt x="2352547" y="2352548"/>
                </a:lnTo>
                <a:lnTo>
                  <a:pt x="0" y="235254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19" name="Freeform 19" descr="Academic Colleges websites : https://www.unh.edu/academics/colleges-schools"/>
          <p:cNvSpPr/>
          <p:nvPr/>
        </p:nvSpPr>
        <p:spPr>
          <a:xfrm>
            <a:off x="11624098" y="5501694"/>
            <a:ext cx="2352548" cy="2352548"/>
          </a:xfrm>
          <a:custGeom>
            <a:avLst/>
            <a:gdLst/>
            <a:ahLst/>
            <a:cxnLst/>
            <a:rect l="l" t="t" r="r" b="b"/>
            <a:pathLst>
              <a:path w="2352548" h="2352548">
                <a:moveTo>
                  <a:pt x="0" y="0"/>
                </a:moveTo>
                <a:lnTo>
                  <a:pt x="2352548" y="0"/>
                </a:lnTo>
                <a:lnTo>
                  <a:pt x="2352548" y="2352548"/>
                </a:lnTo>
                <a:lnTo>
                  <a:pt x="0" y="235254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0" name="Freeform 20" descr="Getting Involved website: https://www.unh.edu/mub/student-organizations/getting-involved"/>
          <p:cNvSpPr/>
          <p:nvPr/>
        </p:nvSpPr>
        <p:spPr>
          <a:xfrm>
            <a:off x="15333947" y="5441049"/>
            <a:ext cx="2473838" cy="2473838"/>
          </a:xfrm>
          <a:custGeom>
            <a:avLst/>
            <a:gdLst/>
            <a:ahLst/>
            <a:cxnLst/>
            <a:rect l="l" t="t" r="r" b="b"/>
            <a:pathLst>
              <a:path w="2473838" h="2473838">
                <a:moveTo>
                  <a:pt x="0" y="0"/>
                </a:moveTo>
                <a:lnTo>
                  <a:pt x="2473838" y="0"/>
                </a:lnTo>
                <a:lnTo>
                  <a:pt x="2473838" y="2473838"/>
                </a:lnTo>
                <a:lnTo>
                  <a:pt x="0" y="2473838"/>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23" name="TextBox 23">
            <a:extLst>
              <a:ext uri="{C183D7F6-B498-43B3-948B-1728B52AA6E4}">
                <adec:decorative xmlns:adec="http://schemas.microsoft.com/office/drawing/2017/decorative" val="1"/>
              </a:ext>
            </a:extLst>
          </p:cNvPr>
          <p:cNvSpPr txBox="1"/>
          <p:nvPr/>
        </p:nvSpPr>
        <p:spPr>
          <a:xfrm>
            <a:off x="7155454" y="7806617"/>
            <a:ext cx="3627558" cy="495301"/>
          </a:xfrm>
          <a:prstGeom prst="rect">
            <a:avLst/>
          </a:prstGeom>
        </p:spPr>
        <p:txBody>
          <a:bodyPr lIns="0" tIns="0" rIns="0" bIns="0" rtlCol="0" anchor="t">
            <a:spAutoFit/>
          </a:bodyPr>
          <a:lstStyle/>
          <a:p>
            <a:pPr algn="ctr">
              <a:lnSpc>
                <a:spcPts val="4199"/>
              </a:lnSpc>
            </a:pPr>
            <a:r>
              <a:rPr lang="en-US" sz="2999" b="1">
                <a:solidFill>
                  <a:srgbClr val="003591"/>
                </a:solidFill>
                <a:latin typeface="Canva Sans Bold"/>
                <a:ea typeface="Canva Sans Bold"/>
                <a:cs typeface="Canva Sans Bold"/>
                <a:sym typeface="Canva Sans Bold"/>
              </a:rPr>
              <a:t>Instagram</a:t>
            </a:r>
          </a:p>
        </p:txBody>
      </p:sp>
      <p:sp>
        <p:nvSpPr>
          <p:cNvPr id="24" name="TextBox 24">
            <a:extLst>
              <a:ext uri="{C183D7F6-B498-43B3-948B-1728B52AA6E4}">
                <adec:decorative xmlns:adec="http://schemas.microsoft.com/office/drawing/2017/decorative" val="1"/>
              </a:ext>
            </a:extLst>
          </p:cNvPr>
          <p:cNvSpPr txBox="1"/>
          <p:nvPr/>
        </p:nvSpPr>
        <p:spPr>
          <a:xfrm>
            <a:off x="10986593" y="7806617"/>
            <a:ext cx="3627558" cy="495301"/>
          </a:xfrm>
          <a:prstGeom prst="rect">
            <a:avLst/>
          </a:prstGeom>
        </p:spPr>
        <p:txBody>
          <a:bodyPr lIns="0" tIns="0" rIns="0" bIns="0" rtlCol="0" anchor="t">
            <a:spAutoFit/>
          </a:bodyPr>
          <a:lstStyle/>
          <a:p>
            <a:pPr algn="ctr">
              <a:lnSpc>
                <a:spcPts val="4199"/>
              </a:lnSpc>
            </a:pPr>
            <a:r>
              <a:rPr lang="en-US" sz="2999" b="1">
                <a:solidFill>
                  <a:srgbClr val="003591"/>
                </a:solidFill>
                <a:latin typeface="Canva Sans Bold"/>
                <a:ea typeface="Canva Sans Bold"/>
                <a:cs typeface="Canva Sans Bold"/>
                <a:sym typeface="Canva Sans Bold"/>
              </a:rPr>
              <a:t>Academic Colleges</a:t>
            </a:r>
          </a:p>
        </p:txBody>
      </p:sp>
      <p:sp>
        <p:nvSpPr>
          <p:cNvPr id="25" name="TextBox 25">
            <a:extLst>
              <a:ext uri="{C183D7F6-B498-43B3-948B-1728B52AA6E4}">
                <adec:decorative xmlns:adec="http://schemas.microsoft.com/office/drawing/2017/decorative" val="1"/>
              </a:ext>
            </a:extLst>
          </p:cNvPr>
          <p:cNvSpPr txBox="1"/>
          <p:nvPr/>
        </p:nvSpPr>
        <p:spPr>
          <a:xfrm>
            <a:off x="15333947" y="7806617"/>
            <a:ext cx="2524206" cy="495301"/>
          </a:xfrm>
          <a:prstGeom prst="rect">
            <a:avLst/>
          </a:prstGeom>
        </p:spPr>
        <p:txBody>
          <a:bodyPr lIns="0" tIns="0" rIns="0" bIns="0" rtlCol="0" anchor="t">
            <a:spAutoFit/>
          </a:bodyPr>
          <a:lstStyle/>
          <a:p>
            <a:pPr algn="ctr">
              <a:lnSpc>
                <a:spcPts val="4199"/>
              </a:lnSpc>
            </a:pPr>
            <a:r>
              <a:rPr lang="en-US" sz="2999" b="1">
                <a:solidFill>
                  <a:srgbClr val="003591"/>
                </a:solidFill>
                <a:latin typeface="Canva Sans Bold"/>
                <a:ea typeface="Canva Sans Bold"/>
                <a:cs typeface="Canva Sans Bold"/>
                <a:sym typeface="Canva Sans Bold"/>
              </a:rPr>
              <a:t>Get Involved!</a:t>
            </a:r>
          </a:p>
        </p:txBody>
      </p:sp>
      <p:grpSp>
        <p:nvGrpSpPr>
          <p:cNvPr id="8" name="Group 8" descr="Wildcat mascot high fiving students"/>
          <p:cNvGrpSpPr/>
          <p:nvPr/>
        </p:nvGrpSpPr>
        <p:grpSpPr>
          <a:xfrm>
            <a:off x="181687" y="614032"/>
            <a:ext cx="7002701" cy="4114800"/>
            <a:chOff x="0" y="0"/>
            <a:chExt cx="9336934" cy="5486400"/>
          </a:xfrm>
        </p:grpSpPr>
        <p:pic>
          <p:nvPicPr>
            <p:cNvPr id="9" name="Picture 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0" name="Group 10" descr="a group of students dancing"/>
          <p:cNvGrpSpPr/>
          <p:nvPr/>
        </p:nvGrpSpPr>
        <p:grpSpPr>
          <a:xfrm>
            <a:off x="181687" y="5420229"/>
            <a:ext cx="7002701" cy="4114800"/>
            <a:chOff x="0" y="0"/>
            <a:chExt cx="9336934" cy="5486400"/>
          </a:xfrm>
        </p:grpSpPr>
        <p:pic>
          <p:nvPicPr>
            <p:cNvPr id="11" name="Picture 1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525" y="-201297"/>
            <a:ext cx="18288000" cy="6225289"/>
            <a:chOff x="0" y="0"/>
            <a:chExt cx="24384000" cy="8300385"/>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24384000" cy="8300385"/>
            </a:xfrm>
            <a:prstGeom prst="rect">
              <a:avLst/>
            </a:prstGeom>
          </p:spPr>
        </p:pic>
      </p:grpSp>
      <p:grpSp>
        <p:nvGrpSpPr>
          <p:cNvPr id="4" name="Group 4">
            <a:extLst>
              <a:ext uri="{C183D7F6-B498-43B3-948B-1728B52AA6E4}">
                <adec:decorative xmlns:adec="http://schemas.microsoft.com/office/drawing/2017/decorative" val="1"/>
              </a:ext>
            </a:extLst>
          </p:cNvPr>
          <p:cNvGrpSpPr/>
          <p:nvPr/>
        </p:nvGrpSpPr>
        <p:grpSpPr>
          <a:xfrm>
            <a:off x="2918778" y="4535092"/>
            <a:ext cx="12469495" cy="1631774"/>
            <a:chOff x="0" y="0"/>
            <a:chExt cx="3284147" cy="429768"/>
          </a:xfrm>
        </p:grpSpPr>
        <p:sp>
          <p:nvSpPr>
            <p:cNvPr id="5" name="Freeform 5"/>
            <p:cNvSpPr/>
            <p:nvPr/>
          </p:nvSpPr>
          <p:spPr>
            <a:xfrm>
              <a:off x="0" y="0"/>
              <a:ext cx="3284147" cy="429768"/>
            </a:xfrm>
            <a:custGeom>
              <a:avLst/>
              <a:gdLst/>
              <a:ahLst/>
              <a:cxnLst/>
              <a:rect l="l" t="t" r="r" b="b"/>
              <a:pathLst>
                <a:path w="3284147" h="429768">
                  <a:moveTo>
                    <a:pt x="203200" y="0"/>
                  </a:moveTo>
                  <a:lnTo>
                    <a:pt x="3080947" y="0"/>
                  </a:lnTo>
                  <a:lnTo>
                    <a:pt x="3284147" y="429768"/>
                  </a:lnTo>
                  <a:lnTo>
                    <a:pt x="0" y="429768"/>
                  </a:lnTo>
                  <a:lnTo>
                    <a:pt x="203200" y="0"/>
                  </a:lnTo>
                  <a:close/>
                </a:path>
              </a:pathLst>
            </a:custGeom>
            <a:solidFill>
              <a:srgbClr val="FFFFFF"/>
            </a:solidFill>
          </p:spPr>
          <p:txBody>
            <a:bodyPr/>
            <a:lstStyle/>
            <a:p>
              <a:endParaRPr lang="en-US"/>
            </a:p>
          </p:txBody>
        </p:sp>
        <p:sp>
          <p:nvSpPr>
            <p:cNvPr id="6" name="TextBox 6"/>
            <p:cNvSpPr txBox="1"/>
            <p:nvPr/>
          </p:nvSpPr>
          <p:spPr>
            <a:xfrm>
              <a:off x="127000" y="-38100"/>
              <a:ext cx="3030147" cy="467868"/>
            </a:xfrm>
            <a:prstGeom prst="rect">
              <a:avLst/>
            </a:prstGeom>
          </p:spPr>
          <p:txBody>
            <a:bodyPr lIns="50800" tIns="50800" rIns="50800" bIns="50800" rtlCol="0" anchor="ctr"/>
            <a:lstStyle/>
            <a:p>
              <a:pPr algn="ctr">
                <a:lnSpc>
                  <a:spcPts val="2659"/>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15735419" y="8172237"/>
            <a:ext cx="12243743" cy="1631774"/>
            <a:chOff x="0" y="0"/>
            <a:chExt cx="3224690" cy="429768"/>
          </a:xfrm>
        </p:grpSpPr>
        <p:sp>
          <p:nvSpPr>
            <p:cNvPr id="8" name="Freeform 8"/>
            <p:cNvSpPr/>
            <p:nvPr/>
          </p:nvSpPr>
          <p:spPr>
            <a:xfrm>
              <a:off x="0" y="0"/>
              <a:ext cx="3224690" cy="429768"/>
            </a:xfrm>
            <a:custGeom>
              <a:avLst/>
              <a:gdLst/>
              <a:ahLst/>
              <a:cxnLst/>
              <a:rect l="l" t="t" r="r" b="b"/>
              <a:pathLst>
                <a:path w="3224690" h="429768">
                  <a:moveTo>
                    <a:pt x="203200" y="0"/>
                  </a:moveTo>
                  <a:lnTo>
                    <a:pt x="3021490" y="0"/>
                  </a:lnTo>
                  <a:lnTo>
                    <a:pt x="3224690" y="429768"/>
                  </a:lnTo>
                  <a:lnTo>
                    <a:pt x="0" y="429768"/>
                  </a:lnTo>
                  <a:lnTo>
                    <a:pt x="203200" y="0"/>
                  </a:lnTo>
                  <a:close/>
                </a:path>
              </a:pathLst>
            </a:custGeom>
            <a:solidFill>
              <a:srgbClr val="F8F8F8"/>
            </a:solidFill>
          </p:spPr>
          <p:txBody>
            <a:bodyPr/>
            <a:lstStyle/>
            <a:p>
              <a:endParaRPr lang="en-US"/>
            </a:p>
          </p:txBody>
        </p:sp>
        <p:sp>
          <p:nvSpPr>
            <p:cNvPr id="9" name="TextBox 9"/>
            <p:cNvSpPr txBox="1"/>
            <p:nvPr/>
          </p:nvSpPr>
          <p:spPr>
            <a:xfrm>
              <a:off x="127000" y="-38100"/>
              <a:ext cx="2970690" cy="467868"/>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9691162" y="8172237"/>
            <a:ext cx="12243743" cy="1631774"/>
            <a:chOff x="0" y="0"/>
            <a:chExt cx="3224690" cy="429768"/>
          </a:xfrm>
        </p:grpSpPr>
        <p:sp>
          <p:nvSpPr>
            <p:cNvPr id="11" name="Freeform 11"/>
            <p:cNvSpPr/>
            <p:nvPr/>
          </p:nvSpPr>
          <p:spPr>
            <a:xfrm>
              <a:off x="0" y="0"/>
              <a:ext cx="3224690" cy="429768"/>
            </a:xfrm>
            <a:custGeom>
              <a:avLst/>
              <a:gdLst/>
              <a:ahLst/>
              <a:cxnLst/>
              <a:rect l="l" t="t" r="r" b="b"/>
              <a:pathLst>
                <a:path w="3224690" h="429768">
                  <a:moveTo>
                    <a:pt x="203200" y="0"/>
                  </a:moveTo>
                  <a:lnTo>
                    <a:pt x="3021490" y="0"/>
                  </a:lnTo>
                  <a:lnTo>
                    <a:pt x="3224690" y="429768"/>
                  </a:lnTo>
                  <a:lnTo>
                    <a:pt x="0" y="429768"/>
                  </a:lnTo>
                  <a:lnTo>
                    <a:pt x="203200" y="0"/>
                  </a:lnTo>
                  <a:close/>
                </a:path>
              </a:pathLst>
            </a:custGeom>
            <a:solidFill>
              <a:srgbClr val="F8F8F8"/>
            </a:solidFill>
          </p:spPr>
          <p:txBody>
            <a:bodyPr/>
            <a:lstStyle/>
            <a:p>
              <a:endParaRPr lang="en-US"/>
            </a:p>
          </p:txBody>
        </p:sp>
        <p:sp>
          <p:nvSpPr>
            <p:cNvPr id="12" name="TextBox 12"/>
            <p:cNvSpPr txBox="1"/>
            <p:nvPr/>
          </p:nvSpPr>
          <p:spPr>
            <a:xfrm>
              <a:off x="127000" y="-38100"/>
              <a:ext cx="2970690" cy="467868"/>
            </a:xfrm>
            <a:prstGeom prst="rect">
              <a:avLst/>
            </a:prstGeom>
          </p:spPr>
          <p:txBody>
            <a:bodyPr lIns="50800" tIns="50800" rIns="50800" bIns="50800" rtlCol="0" anchor="ctr"/>
            <a:lstStyle/>
            <a:p>
              <a:pPr algn="ctr">
                <a:lnSpc>
                  <a:spcPts val="265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4" name="Freeform 14"/>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5" name="TextBox 15"/>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
        <p:nvSpPr>
          <p:cNvPr id="16" name="Freeform 16">
            <a:extLst>
              <a:ext uri="{C183D7F6-B498-43B3-948B-1728B52AA6E4}">
                <adec:decorative xmlns:adec="http://schemas.microsoft.com/office/drawing/2017/decorative" val="1"/>
              </a:ext>
            </a:extLst>
          </p:cNvPr>
          <p:cNvSpPr/>
          <p:nvPr/>
        </p:nvSpPr>
        <p:spPr>
          <a:xfrm>
            <a:off x="-354136" y="8937083"/>
            <a:ext cx="1788007" cy="1733855"/>
          </a:xfrm>
          <a:custGeom>
            <a:avLst/>
            <a:gdLst/>
            <a:ahLst/>
            <a:cxnLst/>
            <a:rect l="l" t="t" r="r" b="b"/>
            <a:pathLst>
              <a:path w="1788007" h="1733855">
                <a:moveTo>
                  <a:pt x="0" y="0"/>
                </a:moveTo>
                <a:lnTo>
                  <a:pt x="1788007" y="0"/>
                </a:lnTo>
                <a:lnTo>
                  <a:pt x="1788007" y="1733856"/>
                </a:lnTo>
                <a:lnTo>
                  <a:pt x="0" y="173385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7" name="TextBox 17"/>
          <p:cNvSpPr txBox="1">
            <a:spLocks noGrp="1"/>
          </p:cNvSpPr>
          <p:nvPr>
            <p:ph type="title" idx="4294967295"/>
          </p:nvPr>
        </p:nvSpPr>
        <p:spPr>
          <a:xfrm>
            <a:off x="4799269" y="4544011"/>
            <a:ext cx="8708511" cy="19899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6315"/>
              </a:lnSpc>
              <a:spcBef>
                <a:spcPct val="0"/>
              </a:spcBef>
              <a:spcAft>
                <a:spcPts val="0"/>
              </a:spcAft>
              <a:buClrTx/>
              <a:buSzTx/>
              <a:buFontTx/>
              <a:buNone/>
              <a:tabLst/>
              <a:defRPr/>
            </a:pPr>
            <a:r>
              <a:rPr kumimoji="0" lang="en-US" sz="11653" b="1" i="0" u="none" strike="noStrike" kern="1200" cap="all" spc="-116" normalizeH="0" noProof="0" dirty="0">
                <a:ln>
                  <a:noFill/>
                </a:ln>
                <a:solidFill>
                  <a:srgbClr val="003591"/>
                </a:solidFill>
                <a:effectLst/>
                <a:uLnTx/>
                <a:uFillTx/>
                <a:latin typeface="TT Commons Pro Bold"/>
                <a:ea typeface="TT Commons Pro Bold"/>
                <a:cs typeface="TT Commons Pro Bold"/>
                <a:sym typeface="TT Commons Pro Bold"/>
              </a:rPr>
              <a:t>Thank You </a:t>
            </a:r>
          </a:p>
        </p:txBody>
      </p:sp>
      <p:sp>
        <p:nvSpPr>
          <p:cNvPr id="18" name="TextBox 18"/>
          <p:cNvSpPr txBox="1"/>
          <p:nvPr/>
        </p:nvSpPr>
        <p:spPr>
          <a:xfrm>
            <a:off x="530343" y="6951472"/>
            <a:ext cx="17227314" cy="1482293"/>
          </a:xfrm>
          <a:prstGeom prst="rect">
            <a:avLst/>
          </a:prstGeom>
        </p:spPr>
        <p:txBody>
          <a:bodyPr lIns="0" tIns="0" rIns="0" bIns="0" rtlCol="0" anchor="t">
            <a:spAutoFit/>
          </a:bodyPr>
          <a:lstStyle/>
          <a:p>
            <a:pPr algn="ctr">
              <a:lnSpc>
                <a:spcPts val="5966"/>
              </a:lnSpc>
              <a:spcBef>
                <a:spcPct val="0"/>
              </a:spcBef>
            </a:pPr>
            <a:r>
              <a:rPr lang="en-US" sz="4261" dirty="0">
                <a:solidFill>
                  <a:srgbClr val="003591"/>
                </a:solidFill>
                <a:latin typeface="TT Commons Pro"/>
                <a:ea typeface="TT Commons Pro"/>
                <a:cs typeface="TT Commons Pro"/>
                <a:sym typeface="TT Commons Pro"/>
              </a:rPr>
              <a:t>We have so enjoyed speaking with you all this afternoon. </a:t>
            </a:r>
          </a:p>
          <a:p>
            <a:pPr algn="ctr">
              <a:lnSpc>
                <a:spcPts val="5966"/>
              </a:lnSpc>
              <a:spcBef>
                <a:spcPct val="0"/>
              </a:spcBef>
            </a:pPr>
            <a:r>
              <a:rPr lang="en-US" sz="4261" dirty="0">
                <a:solidFill>
                  <a:srgbClr val="003591"/>
                </a:solidFill>
                <a:latin typeface="TT Commons Pro"/>
                <a:ea typeface="TT Commons Pro"/>
                <a:cs typeface="TT Commons Pro"/>
                <a:sym typeface="TT Commons Pro"/>
              </a:rPr>
              <a:t>Welcome to the University of New Hampshire family!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28A77F-8224-928A-13D2-11BF5A6BEB0E}"/>
              </a:ext>
            </a:extLst>
          </p:cNvPr>
          <p:cNvSpPr>
            <a:spLocks noGrp="1"/>
          </p:cNvSpPr>
          <p:nvPr>
            <p:ph type="title" idx="4294967295"/>
          </p:nvPr>
        </p:nvSpPr>
        <p:spPr>
          <a:xfrm>
            <a:off x="457200" y="-1148720"/>
            <a:ext cx="8229600" cy="1143000"/>
          </a:xfrm>
        </p:spPr>
        <p:txBody>
          <a:bodyPr/>
          <a:lstStyle/>
          <a:p>
            <a:r>
              <a:rPr lang="en-US" dirty="0">
                <a:ea typeface="Calibri"/>
                <a:cs typeface="Calibri"/>
              </a:rPr>
              <a:t>DHHS Statement about Content</a:t>
            </a:r>
            <a:endParaRPr lang="en-US" dirty="0"/>
          </a:p>
        </p:txBody>
      </p:sp>
      <p:pic>
        <p:nvPicPr>
          <p:cNvPr id="2" name="Picture 1" descr="New Hampshire Department of Health and Human Services logo">
            <a:extLst>
              <a:ext uri="{FF2B5EF4-FFF2-40B4-BE49-F238E27FC236}">
                <a16:creationId xmlns:a16="http://schemas.microsoft.com/office/drawing/2014/main" id="{87E1D638-916D-3A91-AF79-551EF04CD05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379527" cy="3671455"/>
          </a:xfrm>
          <a:prstGeom prst="rect">
            <a:avLst/>
          </a:prstGeom>
        </p:spPr>
      </p:pic>
      <p:sp>
        <p:nvSpPr>
          <p:cNvPr id="4" name="TextBox 3">
            <a:extLst>
              <a:ext uri="{FF2B5EF4-FFF2-40B4-BE49-F238E27FC236}">
                <a16:creationId xmlns:a16="http://schemas.microsoft.com/office/drawing/2014/main" id="{77384ECB-7AC9-96EA-0491-60B66F54D3B7}"/>
              </a:ext>
            </a:extLst>
          </p:cNvPr>
          <p:cNvSpPr txBox="1"/>
          <p:nvPr/>
        </p:nvSpPr>
        <p:spPr>
          <a:xfrm>
            <a:off x="1217468" y="4100946"/>
            <a:ext cx="15853065" cy="4904484"/>
          </a:xfrm>
          <a:prstGeom prst="rect">
            <a:avLst/>
          </a:prstGeom>
          <a:noFill/>
        </p:spPr>
        <p:txBody>
          <a:bodyPr wrap="square" rtlCol="0">
            <a:spAutoFit/>
          </a:bodyPr>
          <a:lstStyle/>
          <a:p>
            <a:pPr algn="ctr">
              <a:lnSpc>
                <a:spcPct val="110000"/>
              </a:lnSpc>
            </a:pPr>
            <a:r>
              <a:rPr lang="en-US" sz="4800" i="1" dirty="0">
                <a:solidFill>
                  <a:srgbClr val="001342"/>
                </a:solidFill>
                <a:latin typeface="Arial" panose="020B0604020202020204" pitchFamily="34" charset="0"/>
                <a:cs typeface="Arial" panose="020B0604020202020204" pitchFamily="34" charset="0"/>
              </a:rPr>
              <a:t>USNH Collegiate Recovery is supported under a Contract with the State of New Hampshire, Department of Health, and Human Services. The contents of this presentation are those of the author(s) and do not necessarily represent the official views of, nor an endorsement, by CDC/HHS, or the U.S. Government.</a:t>
            </a:r>
          </a:p>
        </p:txBody>
      </p:sp>
    </p:spTree>
    <p:extLst>
      <p:ext uri="{BB962C8B-B14F-4D97-AF65-F5344CB8AC3E}">
        <p14:creationId xmlns:p14="http://schemas.microsoft.com/office/powerpoint/2010/main" val="54849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BEA"/>
        </a:solidFill>
        <a:effectLst/>
      </p:bgPr>
    </p:bg>
    <p:spTree>
      <p:nvGrpSpPr>
        <p:cNvPr id="1" name=""/>
        <p:cNvGrpSpPr/>
        <p:nvPr/>
      </p:nvGrpSpPr>
      <p:grpSpPr>
        <a:xfrm>
          <a:off x="0" y="0"/>
          <a:ext cx="0" cy="0"/>
          <a:chOff x="0" y="0"/>
          <a:chExt cx="0" cy="0"/>
        </a:xfrm>
      </p:grpSpPr>
      <p:sp>
        <p:nvSpPr>
          <p:cNvPr id="33" name="TextBox 33"/>
          <p:cNvSpPr txBox="1">
            <a:spLocks noGrp="1"/>
          </p:cNvSpPr>
          <p:nvPr>
            <p:ph type="title" idx="4294967295"/>
          </p:nvPr>
        </p:nvSpPr>
        <p:spPr>
          <a:xfrm>
            <a:off x="1028700" y="805780"/>
            <a:ext cx="9691531" cy="9414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93"/>
              </a:lnSpc>
              <a:spcBef>
                <a:spcPts val="0"/>
              </a:spcBef>
              <a:spcAft>
                <a:spcPts val="0"/>
              </a:spcAft>
              <a:buClrTx/>
              <a:buSzTx/>
              <a:buFontTx/>
              <a:buNone/>
              <a:tabLst/>
              <a:defRPr/>
            </a:pPr>
            <a:r>
              <a:rPr kumimoji="0" lang="en-US" sz="6630" b="1" i="0" u="none" strike="noStrike" kern="1200" cap="none" spc="-66" normalizeH="0" baseline="0" noProof="0" dirty="0">
                <a:ln>
                  <a:noFill/>
                </a:ln>
                <a:solidFill>
                  <a:srgbClr val="003591"/>
                </a:solidFill>
                <a:effectLst/>
                <a:uLnTx/>
                <a:uFillTx/>
                <a:latin typeface="TT Commons Pro Bold"/>
                <a:ea typeface="TT Commons Pro Bold"/>
                <a:cs typeface="TT Commons Pro Bold"/>
                <a:sym typeface="TT Commons Pro Bold"/>
              </a:rPr>
              <a:t>Meet Today’s Panelists </a:t>
            </a:r>
          </a:p>
        </p:txBody>
      </p:sp>
      <p:grpSp>
        <p:nvGrpSpPr>
          <p:cNvPr id="14" name="Group 14">
            <a:extLst>
              <a:ext uri="{C183D7F6-B498-43B3-948B-1728B52AA6E4}">
                <adec:decorative xmlns:adec="http://schemas.microsoft.com/office/drawing/2017/decorative" val="1"/>
              </a:ext>
            </a:extLst>
          </p:cNvPr>
          <p:cNvGrpSpPr/>
          <p:nvPr/>
        </p:nvGrpSpPr>
        <p:grpSpPr>
          <a:xfrm>
            <a:off x="5541738" y="2906524"/>
            <a:ext cx="2574804" cy="3234572"/>
            <a:chOff x="0" y="0"/>
            <a:chExt cx="3433072" cy="4312763"/>
          </a:xfrm>
        </p:grpSpPr>
        <p:pic>
          <p:nvPicPr>
            <p:cNvPr id="15" name="Picture 1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3433072" cy="4312763"/>
            </a:xfrm>
            <a:prstGeom prst="rect">
              <a:avLst/>
            </a:prstGeom>
          </p:spPr>
        </p:pic>
      </p:grpSp>
      <p:pic>
        <p:nvPicPr>
          <p:cNvPr id="21" name="Picture 20">
            <a:extLst>
              <a:ext uri="{FF2B5EF4-FFF2-40B4-BE49-F238E27FC236}">
                <a16:creationId xmlns:a16="http://schemas.microsoft.com/office/drawing/2014/main" id="{663D0BE7-3E81-1E14-7BE5-17D16AC0056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366243" y="2748274"/>
            <a:ext cx="2970032" cy="3321170"/>
          </a:xfrm>
          <a:prstGeom prst="rect">
            <a:avLst/>
          </a:prstGeom>
        </p:spPr>
      </p:pic>
      <p:sp>
        <p:nvSpPr>
          <p:cNvPr id="8" name="Freeform 8">
            <a:extLst>
              <a:ext uri="{C183D7F6-B498-43B3-948B-1728B52AA6E4}">
                <adec:decorative xmlns:adec="http://schemas.microsoft.com/office/drawing/2017/decorative" val="1"/>
              </a:ext>
            </a:extLst>
          </p:cNvPr>
          <p:cNvSpPr/>
          <p:nvPr/>
        </p:nvSpPr>
        <p:spPr>
          <a:xfrm>
            <a:off x="14926244" y="2727294"/>
            <a:ext cx="2547490" cy="3390040"/>
          </a:xfrm>
          <a:custGeom>
            <a:avLst/>
            <a:gdLst/>
            <a:ahLst/>
            <a:cxnLst/>
            <a:rect l="l" t="t" r="r" b="b"/>
            <a:pathLst>
              <a:path w="2547490" h="3390040">
                <a:moveTo>
                  <a:pt x="0" y="0"/>
                </a:moveTo>
                <a:lnTo>
                  <a:pt x="2547490" y="0"/>
                </a:lnTo>
                <a:lnTo>
                  <a:pt x="2547490" y="3390039"/>
                </a:lnTo>
                <a:lnTo>
                  <a:pt x="0" y="3390039"/>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36" name="Picture 35">
            <a:extLst>
              <a:ext uri="{FF2B5EF4-FFF2-40B4-BE49-F238E27FC236}">
                <a16:creationId xmlns:a16="http://schemas.microsoft.com/office/drawing/2014/main" id="{362169E4-3C76-3107-5465-EDA42438C64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8830" y="2921038"/>
            <a:ext cx="2579227" cy="3868840"/>
          </a:xfrm>
          <a:prstGeom prst="rect">
            <a:avLst/>
          </a:prstGeom>
        </p:spPr>
      </p:pic>
      <p:grpSp>
        <p:nvGrpSpPr>
          <p:cNvPr id="2" name="Group 2">
            <a:extLst>
              <a:ext uri="{C183D7F6-B498-43B3-948B-1728B52AA6E4}">
                <adec:decorative xmlns:adec="http://schemas.microsoft.com/office/drawing/2017/decorative" val="1"/>
              </a:ext>
            </a:extLst>
          </p:cNvPr>
          <p:cNvGrpSpPr/>
          <p:nvPr/>
        </p:nvGrpSpPr>
        <p:grpSpPr>
          <a:xfrm>
            <a:off x="216967" y="729269"/>
            <a:ext cx="811733" cy="1017962"/>
            <a:chOff x="0" y="0"/>
            <a:chExt cx="789674" cy="609600"/>
          </a:xfrm>
        </p:grpSpPr>
        <p:sp>
          <p:nvSpPr>
            <p:cNvPr id="3" name="Freeform 3">
              <a:extLst>
                <a:ext uri="{C183D7F6-B498-43B3-948B-1728B52AA6E4}">
                  <adec:decorative xmlns:adec="http://schemas.microsoft.com/office/drawing/2017/decorative" val="1"/>
                </a:ext>
              </a:extLst>
            </p:cNvPr>
            <p:cNvSpPr/>
            <p:nvPr/>
          </p:nvSpPr>
          <p:spPr>
            <a:xfrm>
              <a:off x="0" y="0"/>
              <a:ext cx="789674" cy="609600"/>
            </a:xfrm>
            <a:custGeom>
              <a:avLst/>
              <a:gdLst/>
              <a:ahLst/>
              <a:cxnLst/>
              <a:rect l="l" t="t" r="r" b="b"/>
              <a:pathLst>
                <a:path w="789674" h="609600">
                  <a:moveTo>
                    <a:pt x="203200" y="0"/>
                  </a:moveTo>
                  <a:lnTo>
                    <a:pt x="789674" y="0"/>
                  </a:lnTo>
                  <a:lnTo>
                    <a:pt x="586474" y="609600"/>
                  </a:lnTo>
                  <a:lnTo>
                    <a:pt x="0" y="609600"/>
                  </a:lnTo>
                  <a:lnTo>
                    <a:pt x="203200" y="0"/>
                  </a:lnTo>
                  <a:close/>
                </a:path>
              </a:pathLst>
            </a:custGeom>
            <a:solidFill>
              <a:srgbClr val="0044BB">
                <a:alpha val="31765"/>
              </a:srgbClr>
            </a:solidFill>
          </p:spPr>
          <p:txBody>
            <a:bodyPr/>
            <a:lstStyle/>
            <a:p>
              <a:endParaRPr lang="en-US"/>
            </a:p>
          </p:txBody>
        </p:sp>
        <p:sp>
          <p:nvSpPr>
            <p:cNvPr id="4" name="TextBox 4"/>
            <p:cNvSpPr txBox="1"/>
            <p:nvPr/>
          </p:nvSpPr>
          <p:spPr>
            <a:xfrm>
              <a:off x="101600" y="-38100"/>
              <a:ext cx="586474" cy="647700"/>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8841473"/>
            <a:ext cx="18351972" cy="1445527"/>
            <a:chOff x="0" y="0"/>
            <a:chExt cx="4833441" cy="380715"/>
          </a:xfrm>
        </p:grpSpPr>
        <p:sp>
          <p:nvSpPr>
            <p:cNvPr id="6" name="Freeform 6"/>
            <p:cNvSpPr/>
            <p:nvPr/>
          </p:nvSpPr>
          <p:spPr>
            <a:xfrm>
              <a:off x="0" y="0"/>
              <a:ext cx="4833441" cy="380715"/>
            </a:xfrm>
            <a:custGeom>
              <a:avLst/>
              <a:gdLst/>
              <a:ahLst/>
              <a:cxnLst/>
              <a:rect l="l" t="t" r="r" b="b"/>
              <a:pathLst>
                <a:path w="4833441" h="380715">
                  <a:moveTo>
                    <a:pt x="0" y="0"/>
                  </a:moveTo>
                  <a:lnTo>
                    <a:pt x="4833441" y="0"/>
                  </a:lnTo>
                  <a:lnTo>
                    <a:pt x="4833441" y="380715"/>
                  </a:lnTo>
                  <a:lnTo>
                    <a:pt x="0" y="380715"/>
                  </a:lnTo>
                  <a:close/>
                </a:path>
              </a:pathLst>
            </a:custGeom>
            <a:solidFill>
              <a:srgbClr val="F77A05"/>
            </a:solidFill>
          </p:spPr>
          <p:txBody>
            <a:bodyPr/>
            <a:lstStyle/>
            <a:p>
              <a:endParaRPr lang="en-US"/>
            </a:p>
          </p:txBody>
        </p:sp>
        <p:sp>
          <p:nvSpPr>
            <p:cNvPr id="7" name="TextBox 7"/>
            <p:cNvSpPr txBox="1"/>
            <p:nvPr/>
          </p:nvSpPr>
          <p:spPr>
            <a:xfrm>
              <a:off x="0" y="-38100"/>
              <a:ext cx="4833441" cy="418815"/>
            </a:xfrm>
            <a:prstGeom prst="rect">
              <a:avLst/>
            </a:prstGeom>
          </p:spPr>
          <p:txBody>
            <a:bodyPr lIns="50800" tIns="50800" rIns="50800" bIns="50800" rtlCol="0" anchor="ctr"/>
            <a:lstStyle/>
            <a:p>
              <a:pPr algn="ctr">
                <a:lnSpc>
                  <a:spcPts val="2659"/>
                </a:lnSpc>
              </a:pPr>
              <a:endParaRPr/>
            </a:p>
          </p:txBody>
        </p:sp>
      </p:grpSp>
      <p:grpSp>
        <p:nvGrpSpPr>
          <p:cNvPr id="27" name="Group 27" descr="Kathleen Grace Bishop Director of Education &amp; Promotion, Health &amp; wellness"/>
          <p:cNvGrpSpPr/>
          <p:nvPr/>
        </p:nvGrpSpPr>
        <p:grpSpPr>
          <a:xfrm>
            <a:off x="-239534" y="5634051"/>
            <a:ext cx="4629719" cy="1778468"/>
            <a:chOff x="0" y="-152946"/>
            <a:chExt cx="6172959" cy="2371289"/>
          </a:xfrm>
        </p:grpSpPr>
        <p:grpSp>
          <p:nvGrpSpPr>
            <p:cNvPr id="28" name="Group 28"/>
            <p:cNvGrpSpPr/>
            <p:nvPr/>
          </p:nvGrpSpPr>
          <p:grpSpPr>
            <a:xfrm>
              <a:off x="0" y="-152946"/>
              <a:ext cx="6172959" cy="2371289"/>
              <a:chOff x="0" y="-38100"/>
              <a:chExt cx="1537730" cy="590706"/>
            </a:xfrm>
          </p:grpSpPr>
          <p:sp>
            <p:nvSpPr>
              <p:cNvPr id="29" name="Freeform 29"/>
              <p:cNvSpPr/>
              <p:nvPr/>
            </p:nvSpPr>
            <p:spPr>
              <a:xfrm>
                <a:off x="0" y="0"/>
                <a:ext cx="1537730" cy="552606"/>
              </a:xfrm>
              <a:custGeom>
                <a:avLst/>
                <a:gdLst/>
                <a:ahLst/>
                <a:cxnLst/>
                <a:rect l="l" t="t" r="r" b="b"/>
                <a:pathLst>
                  <a:path w="1537730" h="552606">
                    <a:moveTo>
                      <a:pt x="203200" y="0"/>
                    </a:moveTo>
                    <a:lnTo>
                      <a:pt x="1537730" y="0"/>
                    </a:lnTo>
                    <a:lnTo>
                      <a:pt x="1334530" y="552606"/>
                    </a:lnTo>
                    <a:lnTo>
                      <a:pt x="0" y="552606"/>
                    </a:lnTo>
                    <a:lnTo>
                      <a:pt x="203200" y="0"/>
                    </a:lnTo>
                    <a:close/>
                  </a:path>
                </a:pathLst>
              </a:custGeom>
              <a:solidFill>
                <a:srgbClr val="003591"/>
              </a:solidFill>
            </p:spPr>
            <p:txBody>
              <a:bodyPr/>
              <a:lstStyle/>
              <a:p>
                <a:endParaRPr lang="en-US"/>
              </a:p>
            </p:txBody>
          </p:sp>
          <p:sp>
            <p:nvSpPr>
              <p:cNvPr id="30" name="TextBox 30"/>
              <p:cNvSpPr txBox="1"/>
              <p:nvPr/>
            </p:nvSpPr>
            <p:spPr>
              <a:xfrm>
                <a:off x="101600" y="-38100"/>
                <a:ext cx="1334530" cy="590706"/>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528388" y="268771"/>
              <a:ext cx="5006442" cy="1680802"/>
            </a:xfrm>
            <a:prstGeom prst="rect">
              <a:avLst/>
            </a:prstGeom>
          </p:spPr>
          <p:txBody>
            <a:bodyPr lIns="0" tIns="0" rIns="0" bIns="0" rtlCol="0" anchor="t">
              <a:spAutoFit/>
            </a:bodyPr>
            <a:lstStyle/>
            <a:p>
              <a:pPr algn="ctr">
                <a:lnSpc>
                  <a:spcPts val="3359"/>
                </a:lnSpc>
              </a:pPr>
              <a:r>
                <a:rPr lang="en-US" sz="2200" b="1" dirty="0">
                  <a:solidFill>
                    <a:srgbClr val="FFFFFF"/>
                  </a:solidFill>
                  <a:latin typeface="TT Commons Pro Bold"/>
                  <a:ea typeface="TT Commons Pro Bold"/>
                  <a:cs typeface="TT Commons Pro Bold"/>
                  <a:sym typeface="TT Commons Pro Bold"/>
                </a:rPr>
                <a:t>Kathleen Grace-Bishop</a:t>
              </a:r>
            </a:p>
            <a:p>
              <a:pPr algn="ctr">
                <a:lnSpc>
                  <a:spcPts val="3359"/>
                </a:lnSpc>
                <a:spcBef>
                  <a:spcPct val="0"/>
                </a:spcBef>
              </a:pPr>
              <a:r>
                <a:rPr lang="en-US" sz="2000" dirty="0">
                  <a:solidFill>
                    <a:srgbClr val="FFFFFF"/>
                  </a:solidFill>
                  <a:latin typeface="TT Commons Pro"/>
                  <a:ea typeface="TT Commons Pro"/>
                  <a:cs typeface="TT Commons Pro"/>
                  <a:sym typeface="TT Commons Pro"/>
                </a:rPr>
                <a:t>Director of Education &amp; Promotion, Health &amp; Wellness</a:t>
              </a:r>
            </a:p>
          </p:txBody>
        </p:sp>
      </p:grpSp>
      <p:grpSp>
        <p:nvGrpSpPr>
          <p:cNvPr id="16" name="Group 16" descr="Katie Bartholomew, Kally Walker, Director of Student Life "/>
          <p:cNvGrpSpPr/>
          <p:nvPr/>
        </p:nvGrpSpPr>
        <p:grpSpPr>
          <a:xfrm>
            <a:off x="4514281" y="5664979"/>
            <a:ext cx="4629719" cy="1747804"/>
            <a:chOff x="0" y="0"/>
            <a:chExt cx="6172959" cy="2330406"/>
          </a:xfrm>
        </p:grpSpPr>
        <p:grpSp>
          <p:nvGrpSpPr>
            <p:cNvPr id="17" name="Group 17"/>
            <p:cNvGrpSpPr/>
            <p:nvPr/>
          </p:nvGrpSpPr>
          <p:grpSpPr>
            <a:xfrm>
              <a:off x="0" y="0"/>
              <a:ext cx="6172959" cy="2330406"/>
              <a:chOff x="0" y="0"/>
              <a:chExt cx="1537730" cy="580521"/>
            </a:xfrm>
          </p:grpSpPr>
          <p:sp>
            <p:nvSpPr>
              <p:cNvPr id="18" name="Freeform 18"/>
              <p:cNvSpPr/>
              <p:nvPr/>
            </p:nvSpPr>
            <p:spPr>
              <a:xfrm>
                <a:off x="0" y="0"/>
                <a:ext cx="1537730" cy="580521"/>
              </a:xfrm>
              <a:custGeom>
                <a:avLst/>
                <a:gdLst/>
                <a:ahLst/>
                <a:cxnLst/>
                <a:rect l="l" t="t" r="r" b="b"/>
                <a:pathLst>
                  <a:path w="1537730" h="580521">
                    <a:moveTo>
                      <a:pt x="203200" y="0"/>
                    </a:moveTo>
                    <a:lnTo>
                      <a:pt x="1537730" y="0"/>
                    </a:lnTo>
                    <a:lnTo>
                      <a:pt x="1334530" y="580521"/>
                    </a:lnTo>
                    <a:lnTo>
                      <a:pt x="0" y="580521"/>
                    </a:lnTo>
                    <a:lnTo>
                      <a:pt x="203200" y="0"/>
                    </a:lnTo>
                    <a:close/>
                  </a:path>
                </a:pathLst>
              </a:custGeom>
              <a:solidFill>
                <a:srgbClr val="003591"/>
              </a:solidFill>
            </p:spPr>
            <p:txBody>
              <a:bodyPr/>
              <a:lstStyle/>
              <a:p>
                <a:endParaRPr lang="en-US"/>
              </a:p>
            </p:txBody>
          </p:sp>
          <p:sp>
            <p:nvSpPr>
              <p:cNvPr id="19" name="TextBox 19"/>
              <p:cNvSpPr txBox="1"/>
              <p:nvPr/>
            </p:nvSpPr>
            <p:spPr>
              <a:xfrm>
                <a:off x="101600" y="-38100"/>
                <a:ext cx="1334530" cy="618621"/>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583259" y="555514"/>
              <a:ext cx="5006441" cy="1014695"/>
            </a:xfrm>
            <a:prstGeom prst="rect">
              <a:avLst/>
            </a:prstGeom>
          </p:spPr>
          <p:txBody>
            <a:bodyPr lIns="0" tIns="0" rIns="0" bIns="0" rtlCol="0" anchor="t">
              <a:spAutoFit/>
            </a:bodyPr>
            <a:lstStyle/>
            <a:p>
              <a:pPr algn="ctr">
                <a:lnSpc>
                  <a:spcPts val="3079"/>
                </a:lnSpc>
              </a:pPr>
              <a:r>
                <a:rPr lang="en-US" sz="2199" b="1" dirty="0">
                  <a:solidFill>
                    <a:srgbClr val="FFFFFF"/>
                  </a:solidFill>
                  <a:latin typeface="TT Commons Pro Bold"/>
                  <a:ea typeface="TT Commons Pro Bold"/>
                  <a:cs typeface="TT Commons Pro Bold"/>
                  <a:sym typeface="TT Commons Pro Bold"/>
                </a:rPr>
                <a:t>Katie Bartholomew</a:t>
              </a:r>
            </a:p>
            <a:p>
              <a:pPr algn="ctr">
                <a:lnSpc>
                  <a:spcPts val="3079"/>
                </a:lnSpc>
                <a:spcBef>
                  <a:spcPct val="0"/>
                </a:spcBef>
              </a:pPr>
              <a:r>
                <a:rPr lang="en-US" sz="2199" dirty="0">
                  <a:solidFill>
                    <a:srgbClr val="FFFFFF"/>
                  </a:solidFill>
                  <a:latin typeface="TT Commons Pro"/>
                  <a:ea typeface="TT Commons Pro"/>
                  <a:cs typeface="TT Commons Pro"/>
                  <a:sym typeface="TT Commons Pro"/>
                </a:rPr>
                <a:t>Director of Residential Life</a:t>
              </a:r>
            </a:p>
          </p:txBody>
        </p:sp>
      </p:grpSp>
      <p:grpSp>
        <p:nvGrpSpPr>
          <p:cNvPr id="22" name="Group 22" descr="Rachel Stewart, Director of the SHARPP Center"/>
          <p:cNvGrpSpPr/>
          <p:nvPr/>
        </p:nvGrpSpPr>
        <p:grpSpPr>
          <a:xfrm>
            <a:off x="9144000" y="5709804"/>
            <a:ext cx="4629719" cy="1702848"/>
            <a:chOff x="0" y="0"/>
            <a:chExt cx="1537730" cy="565589"/>
          </a:xfrm>
        </p:grpSpPr>
        <p:sp>
          <p:nvSpPr>
            <p:cNvPr id="23" name="Freeform 23"/>
            <p:cNvSpPr/>
            <p:nvPr/>
          </p:nvSpPr>
          <p:spPr>
            <a:xfrm>
              <a:off x="0" y="0"/>
              <a:ext cx="1537730" cy="565589"/>
            </a:xfrm>
            <a:custGeom>
              <a:avLst/>
              <a:gdLst/>
              <a:ahLst/>
              <a:cxnLst/>
              <a:rect l="l" t="t" r="r" b="b"/>
              <a:pathLst>
                <a:path w="1537730" h="565589">
                  <a:moveTo>
                    <a:pt x="203200" y="0"/>
                  </a:moveTo>
                  <a:lnTo>
                    <a:pt x="1537730" y="0"/>
                  </a:lnTo>
                  <a:lnTo>
                    <a:pt x="1334530" y="565589"/>
                  </a:lnTo>
                  <a:lnTo>
                    <a:pt x="0" y="565589"/>
                  </a:lnTo>
                  <a:lnTo>
                    <a:pt x="203200" y="0"/>
                  </a:lnTo>
                  <a:close/>
                </a:path>
              </a:pathLst>
            </a:custGeom>
            <a:solidFill>
              <a:srgbClr val="003591"/>
            </a:solidFill>
          </p:spPr>
          <p:txBody>
            <a:bodyPr/>
            <a:lstStyle/>
            <a:p>
              <a:endParaRPr lang="en-US"/>
            </a:p>
          </p:txBody>
        </p:sp>
        <p:sp>
          <p:nvSpPr>
            <p:cNvPr id="24" name="TextBox 24"/>
            <p:cNvSpPr txBox="1"/>
            <p:nvPr/>
          </p:nvSpPr>
          <p:spPr>
            <a:xfrm>
              <a:off x="101600" y="-38100"/>
              <a:ext cx="1334530" cy="603689"/>
            </a:xfrm>
            <a:prstGeom prst="rect">
              <a:avLst/>
            </a:prstGeom>
          </p:spPr>
          <p:txBody>
            <a:bodyPr lIns="50800" tIns="50800" rIns="50800" bIns="50800" rtlCol="0" anchor="ctr"/>
            <a:lstStyle/>
            <a:p>
              <a:pPr algn="ctr">
                <a:lnSpc>
                  <a:spcPts val="2659"/>
                </a:lnSpc>
              </a:pPr>
              <a:endParaRPr/>
            </a:p>
          </p:txBody>
        </p:sp>
      </p:grpSp>
      <p:grpSp>
        <p:nvGrpSpPr>
          <p:cNvPr id="9" name="Group 9" descr="Kally Walker, Assistant Director of the Memorial Union &amp; Student Activities smiling at the camera"/>
          <p:cNvGrpSpPr/>
          <p:nvPr/>
        </p:nvGrpSpPr>
        <p:grpSpPr>
          <a:xfrm>
            <a:off x="13773719" y="5550269"/>
            <a:ext cx="4629719" cy="1862647"/>
            <a:chOff x="0" y="-152946"/>
            <a:chExt cx="6172959" cy="2483528"/>
          </a:xfrm>
        </p:grpSpPr>
        <p:grpSp>
          <p:nvGrpSpPr>
            <p:cNvPr id="10" name="Group 10"/>
            <p:cNvGrpSpPr/>
            <p:nvPr/>
          </p:nvGrpSpPr>
          <p:grpSpPr>
            <a:xfrm>
              <a:off x="0" y="-152946"/>
              <a:ext cx="6172959" cy="2483528"/>
              <a:chOff x="0" y="-38100"/>
              <a:chExt cx="1537730" cy="618665"/>
            </a:xfrm>
          </p:grpSpPr>
          <p:sp>
            <p:nvSpPr>
              <p:cNvPr id="11" name="Freeform 11"/>
              <p:cNvSpPr/>
              <p:nvPr/>
            </p:nvSpPr>
            <p:spPr>
              <a:xfrm>
                <a:off x="0" y="0"/>
                <a:ext cx="1537730" cy="580565"/>
              </a:xfrm>
              <a:custGeom>
                <a:avLst/>
                <a:gdLst/>
                <a:ahLst/>
                <a:cxnLst/>
                <a:rect l="l" t="t" r="r" b="b"/>
                <a:pathLst>
                  <a:path w="1537730" h="580565">
                    <a:moveTo>
                      <a:pt x="203200" y="0"/>
                    </a:moveTo>
                    <a:lnTo>
                      <a:pt x="1537730" y="0"/>
                    </a:lnTo>
                    <a:lnTo>
                      <a:pt x="1334530" y="580565"/>
                    </a:lnTo>
                    <a:lnTo>
                      <a:pt x="0" y="580565"/>
                    </a:lnTo>
                    <a:lnTo>
                      <a:pt x="203200" y="0"/>
                    </a:lnTo>
                    <a:close/>
                  </a:path>
                </a:pathLst>
              </a:custGeom>
              <a:solidFill>
                <a:srgbClr val="003591"/>
              </a:solidFill>
            </p:spPr>
            <p:txBody>
              <a:bodyPr/>
              <a:lstStyle/>
              <a:p>
                <a:endParaRPr lang="en-US"/>
              </a:p>
            </p:txBody>
          </p:sp>
          <p:sp>
            <p:nvSpPr>
              <p:cNvPr id="12" name="TextBox 12"/>
              <p:cNvSpPr txBox="1"/>
              <p:nvPr/>
            </p:nvSpPr>
            <p:spPr>
              <a:xfrm>
                <a:off x="101600" y="-38100"/>
                <a:ext cx="1334530" cy="618665"/>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638543" y="318860"/>
              <a:ext cx="5006442" cy="1539737"/>
            </a:xfrm>
            <a:prstGeom prst="rect">
              <a:avLst/>
            </a:prstGeom>
          </p:spPr>
          <p:txBody>
            <a:bodyPr lIns="0" tIns="0" rIns="0" bIns="0" rtlCol="0" anchor="t">
              <a:spAutoFit/>
            </a:bodyPr>
            <a:lstStyle/>
            <a:p>
              <a:pPr algn="ctr">
                <a:lnSpc>
                  <a:spcPts val="3079"/>
                </a:lnSpc>
              </a:pPr>
              <a:r>
                <a:rPr lang="en-US" sz="2199" b="1" dirty="0">
                  <a:solidFill>
                    <a:srgbClr val="FFFFFF"/>
                  </a:solidFill>
                  <a:latin typeface="TT Commons Pro Bold"/>
                  <a:ea typeface="TT Commons Pro Bold"/>
                  <a:cs typeface="TT Commons Pro Bold"/>
                  <a:sym typeface="TT Commons Pro Bold"/>
                </a:rPr>
                <a:t>Kally Walker </a:t>
              </a:r>
            </a:p>
            <a:p>
              <a:pPr algn="ctr">
                <a:lnSpc>
                  <a:spcPts val="3079"/>
                </a:lnSpc>
                <a:spcBef>
                  <a:spcPct val="0"/>
                </a:spcBef>
              </a:pPr>
              <a:r>
                <a:rPr lang="en-US" sz="2000" dirty="0">
                  <a:solidFill>
                    <a:srgbClr val="FFFFFF"/>
                  </a:solidFill>
                  <a:latin typeface="TT Commons Pro"/>
                  <a:ea typeface="TT Commons Pro"/>
                  <a:cs typeface="TT Commons Pro"/>
                  <a:sym typeface="TT Commons Pro"/>
                </a:rPr>
                <a:t>Assistant Director of the Memorial Union &amp; Student Activities </a:t>
              </a:r>
            </a:p>
          </p:txBody>
        </p:sp>
      </p:grpSp>
      <p:sp>
        <p:nvSpPr>
          <p:cNvPr id="32" name="TextBox 32">
            <a:extLst>
              <a:ext uri="{C183D7F6-B498-43B3-948B-1728B52AA6E4}">
                <adec:decorative xmlns:adec="http://schemas.microsoft.com/office/drawing/2017/decorative" val="1"/>
              </a:ext>
            </a:extLst>
          </p:cNvPr>
          <p:cNvSpPr txBox="1"/>
          <p:nvPr/>
        </p:nvSpPr>
        <p:spPr>
          <a:xfrm>
            <a:off x="9581444" y="6069708"/>
            <a:ext cx="3754831" cy="772927"/>
          </a:xfrm>
          <a:prstGeom prst="rect">
            <a:avLst/>
          </a:prstGeom>
        </p:spPr>
        <p:txBody>
          <a:bodyPr lIns="0" tIns="0" rIns="0" bIns="0" rtlCol="0" anchor="t">
            <a:spAutoFit/>
          </a:bodyPr>
          <a:lstStyle/>
          <a:p>
            <a:pPr algn="ctr">
              <a:lnSpc>
                <a:spcPts val="3079"/>
              </a:lnSpc>
            </a:pPr>
            <a:r>
              <a:rPr lang="en-US" sz="2199" b="1" dirty="0">
                <a:solidFill>
                  <a:srgbClr val="FFFFFF"/>
                </a:solidFill>
                <a:latin typeface="TT Commons Pro Bold"/>
                <a:ea typeface="TT Commons Pro Bold"/>
                <a:cs typeface="TT Commons Pro Bold"/>
                <a:sym typeface="TT Commons Pro Bold"/>
              </a:rPr>
              <a:t>Rachel Stewart</a:t>
            </a:r>
          </a:p>
          <a:p>
            <a:pPr algn="ctr">
              <a:lnSpc>
                <a:spcPts val="3079"/>
              </a:lnSpc>
              <a:spcBef>
                <a:spcPct val="0"/>
              </a:spcBef>
            </a:pPr>
            <a:r>
              <a:rPr lang="en-US" sz="2199" dirty="0">
                <a:solidFill>
                  <a:srgbClr val="FFFFFF"/>
                </a:solidFill>
                <a:latin typeface="TT Commons Pro"/>
                <a:ea typeface="TT Commons Pro"/>
                <a:cs typeface="TT Commons Pro"/>
                <a:sym typeface="TT Commons Pro"/>
              </a:rPr>
              <a:t>Director of the SHARPP Center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3243524" y="0"/>
            <a:ext cx="5167421" cy="10287000"/>
            <a:chOff x="0" y="0"/>
            <a:chExt cx="1360967" cy="2709333"/>
          </a:xfrm>
        </p:grpSpPr>
        <p:sp>
          <p:nvSpPr>
            <p:cNvPr id="3" name="Freeform 3"/>
            <p:cNvSpPr/>
            <p:nvPr/>
          </p:nvSpPr>
          <p:spPr>
            <a:xfrm>
              <a:off x="0" y="0"/>
              <a:ext cx="1360967" cy="2709333"/>
            </a:xfrm>
            <a:custGeom>
              <a:avLst/>
              <a:gdLst/>
              <a:ahLst/>
              <a:cxnLst/>
              <a:rect l="l" t="t" r="r" b="b"/>
              <a:pathLst>
                <a:path w="1360967" h="2709333">
                  <a:moveTo>
                    <a:pt x="0" y="0"/>
                  </a:moveTo>
                  <a:lnTo>
                    <a:pt x="1360967" y="0"/>
                  </a:lnTo>
                  <a:lnTo>
                    <a:pt x="1360967" y="2709333"/>
                  </a:lnTo>
                  <a:lnTo>
                    <a:pt x="0" y="2709333"/>
                  </a:lnTo>
                  <a:close/>
                </a:path>
              </a:pathLst>
            </a:custGeom>
            <a:solidFill>
              <a:srgbClr val="0044BB"/>
            </a:solidFill>
          </p:spPr>
          <p:txBody>
            <a:bodyPr/>
            <a:lstStyle/>
            <a:p>
              <a:endParaRPr lang="en-US"/>
            </a:p>
          </p:txBody>
        </p:sp>
        <p:sp>
          <p:nvSpPr>
            <p:cNvPr id="4" name="TextBox 4"/>
            <p:cNvSpPr txBox="1"/>
            <p:nvPr/>
          </p:nvSpPr>
          <p:spPr>
            <a:xfrm>
              <a:off x="0" y="-38100"/>
              <a:ext cx="1360967" cy="2747433"/>
            </a:xfrm>
            <a:prstGeom prst="rect">
              <a:avLst/>
            </a:prstGeom>
          </p:spPr>
          <p:txBody>
            <a:bodyPr lIns="50800" tIns="50800" rIns="50800" bIns="50800" rtlCol="0" anchor="ctr"/>
            <a:lstStyle/>
            <a:p>
              <a:pPr algn="ctr">
                <a:lnSpc>
                  <a:spcPts val="2659"/>
                </a:lnSpc>
              </a:pPr>
              <a:endParaRPr/>
            </a:p>
          </p:txBody>
        </p:sp>
      </p:grpSp>
      <p:sp>
        <p:nvSpPr>
          <p:cNvPr id="15" name="TextBox 15"/>
          <p:cNvSpPr txBox="1">
            <a:spLocks noGrp="1"/>
          </p:cNvSpPr>
          <p:nvPr>
            <p:ph type="title" idx="4294967295"/>
          </p:nvPr>
        </p:nvSpPr>
        <p:spPr>
          <a:xfrm>
            <a:off x="652593" y="1104900"/>
            <a:ext cx="9427900" cy="20753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44"/>
              </a:lnSpc>
              <a:spcBef>
                <a:spcPts val="0"/>
              </a:spcBef>
              <a:spcAft>
                <a:spcPts val="0"/>
              </a:spcAft>
              <a:buClrTx/>
              <a:buSzTx/>
              <a:buFontTx/>
              <a:buNone/>
              <a:tabLst/>
              <a:defRPr/>
            </a:pPr>
            <a:r>
              <a:rPr kumimoji="0" lang="en-US" sz="7404" b="1" i="0" u="none" strike="noStrike" kern="1200" cap="none" spc="-74" normalizeH="0" baseline="0" noProof="0" dirty="0">
                <a:ln>
                  <a:noFill/>
                </a:ln>
                <a:solidFill>
                  <a:srgbClr val="003591"/>
                </a:solidFill>
                <a:effectLst/>
                <a:uLnTx/>
                <a:uFillTx/>
                <a:latin typeface="TT Commons Pro Bold"/>
                <a:ea typeface="TT Commons Pro Bold"/>
                <a:cs typeface="TT Commons Pro Bold"/>
                <a:sym typeface="TT Commons Pro Bold"/>
              </a:rPr>
              <a:t>Goals for Today’s Session</a:t>
            </a:r>
          </a:p>
        </p:txBody>
      </p:sp>
      <p:sp>
        <p:nvSpPr>
          <p:cNvPr id="16" name="TextBox 16"/>
          <p:cNvSpPr txBox="1"/>
          <p:nvPr/>
        </p:nvSpPr>
        <p:spPr>
          <a:xfrm>
            <a:off x="396695" y="3886294"/>
            <a:ext cx="9427900" cy="4266553"/>
          </a:xfrm>
          <a:prstGeom prst="rect">
            <a:avLst/>
          </a:prstGeom>
        </p:spPr>
        <p:txBody>
          <a:bodyPr lIns="0" tIns="0" rIns="0" bIns="0" rtlCol="0" anchor="t">
            <a:spAutoFit/>
          </a:bodyPr>
          <a:lstStyle/>
          <a:p>
            <a:pPr marL="647698" lvl="1" indent="-323849" algn="l">
              <a:lnSpc>
                <a:spcPts val="4199"/>
              </a:lnSpc>
              <a:buFont typeface="Arial"/>
              <a:buChar char="•"/>
            </a:pPr>
            <a:r>
              <a:rPr lang="en-US" sz="2999">
                <a:solidFill>
                  <a:srgbClr val="003591"/>
                </a:solidFill>
                <a:latin typeface="TT Commons Pro"/>
                <a:ea typeface="TT Commons Pro"/>
                <a:cs typeface="TT Commons Pro"/>
                <a:sym typeface="TT Commons Pro"/>
              </a:rPr>
              <a:t>To provide guidance for parents, families, and caregivers to support their students through the challenges and triumphs of collegiate relationships and friendships. </a:t>
            </a:r>
          </a:p>
          <a:p>
            <a:pPr marL="647698" lvl="1" indent="-323849" algn="l">
              <a:lnSpc>
                <a:spcPts val="4199"/>
              </a:lnSpc>
              <a:buFont typeface="Arial"/>
              <a:buChar char="•"/>
            </a:pPr>
            <a:r>
              <a:rPr lang="en-US" sz="2999">
                <a:solidFill>
                  <a:srgbClr val="003591"/>
                </a:solidFill>
                <a:latin typeface="TT Commons Pro"/>
                <a:ea typeface="TT Commons Pro"/>
                <a:cs typeface="TT Commons Pro"/>
                <a:sym typeface="TT Commons Pro"/>
              </a:rPr>
              <a:t>To give parents, families, &amp; caregivers resources that their students can lean on at UNH.</a:t>
            </a:r>
          </a:p>
          <a:p>
            <a:pPr marL="647698" lvl="1" indent="-323849" algn="l">
              <a:lnSpc>
                <a:spcPts val="4199"/>
              </a:lnSpc>
              <a:buFont typeface="Arial"/>
              <a:buChar char="•"/>
            </a:pPr>
            <a:r>
              <a:rPr lang="en-US" sz="2999">
                <a:solidFill>
                  <a:srgbClr val="003591"/>
                </a:solidFill>
                <a:latin typeface="TT Commons Pro"/>
                <a:ea typeface="TT Commons Pro"/>
                <a:cs typeface="TT Commons Pro"/>
                <a:sym typeface="TT Commons Pro"/>
              </a:rPr>
              <a:t>To answer any questions you may have about connection and community at UNH.</a:t>
            </a:r>
          </a:p>
        </p:txBody>
      </p:sp>
      <p:grpSp>
        <p:nvGrpSpPr>
          <p:cNvPr id="8" name="Group 8" descr="Wildcat mascot giving a high five to a student"/>
          <p:cNvGrpSpPr/>
          <p:nvPr/>
        </p:nvGrpSpPr>
        <p:grpSpPr>
          <a:xfrm>
            <a:off x="10456600" y="1028700"/>
            <a:ext cx="7002701" cy="4114800"/>
            <a:chOff x="0" y="0"/>
            <a:chExt cx="9336934" cy="5486400"/>
          </a:xfrm>
        </p:grpSpPr>
        <p:pic>
          <p:nvPicPr>
            <p:cNvPr id="9"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0" name="Group 10" descr="Young adults writing on a white board"/>
          <p:cNvGrpSpPr/>
          <p:nvPr/>
        </p:nvGrpSpPr>
        <p:grpSpPr>
          <a:xfrm>
            <a:off x="10456600" y="5575048"/>
            <a:ext cx="7002701" cy="4114800"/>
            <a:chOff x="0" y="0"/>
            <a:chExt cx="9336934" cy="5486400"/>
          </a:xfrm>
        </p:grpSpPr>
        <p:pic>
          <p:nvPicPr>
            <p:cNvPr id="11"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12" name="Group 12">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6290240" y="3086100"/>
            <a:ext cx="6758643" cy="6877239"/>
            <a:chOff x="0" y="0"/>
            <a:chExt cx="1780054" cy="1811289"/>
          </a:xfrm>
        </p:grpSpPr>
        <p:sp>
          <p:nvSpPr>
            <p:cNvPr id="6" name="Freeform 6"/>
            <p:cNvSpPr/>
            <p:nvPr/>
          </p:nvSpPr>
          <p:spPr>
            <a:xfrm>
              <a:off x="0" y="0"/>
              <a:ext cx="1780054" cy="1811289"/>
            </a:xfrm>
            <a:custGeom>
              <a:avLst/>
              <a:gdLst/>
              <a:ahLst/>
              <a:cxnLst/>
              <a:rect l="l" t="t" r="r" b="b"/>
              <a:pathLst>
                <a:path w="1780054" h="1811289">
                  <a:moveTo>
                    <a:pt x="0" y="0"/>
                  </a:moveTo>
                  <a:lnTo>
                    <a:pt x="1780054" y="0"/>
                  </a:lnTo>
                  <a:lnTo>
                    <a:pt x="1780054" y="1811289"/>
                  </a:lnTo>
                  <a:lnTo>
                    <a:pt x="0" y="1811289"/>
                  </a:lnTo>
                  <a:close/>
                </a:path>
              </a:pathLst>
            </a:custGeom>
            <a:solidFill>
              <a:srgbClr val="001D52"/>
            </a:solidFill>
          </p:spPr>
          <p:txBody>
            <a:bodyPr/>
            <a:lstStyle/>
            <a:p>
              <a:endParaRPr lang="en-US"/>
            </a:p>
          </p:txBody>
        </p:sp>
        <p:sp>
          <p:nvSpPr>
            <p:cNvPr id="7" name="TextBox 7"/>
            <p:cNvSpPr txBox="1"/>
            <p:nvPr/>
          </p:nvSpPr>
          <p:spPr>
            <a:xfrm>
              <a:off x="0" y="-38100"/>
              <a:ext cx="1780054" cy="1849389"/>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05328-CA00-6C92-5C69-49734F1EC9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B99C8C-567C-C81B-5627-097CBEB54C55}"/>
              </a:ext>
              <a:ext uri="{C183D7F6-B498-43B3-948B-1728B52AA6E4}">
                <adec:decorative xmlns:adec="http://schemas.microsoft.com/office/drawing/2017/decorative" val="1"/>
              </a:ext>
            </a:extLst>
          </p:cNvPr>
          <p:cNvGrpSpPr/>
          <p:nvPr/>
        </p:nvGrpSpPr>
        <p:grpSpPr>
          <a:xfrm>
            <a:off x="13243524" y="0"/>
            <a:ext cx="5167421" cy="10287000"/>
            <a:chOff x="0" y="0"/>
            <a:chExt cx="1360967" cy="2709333"/>
          </a:xfrm>
        </p:grpSpPr>
        <p:sp>
          <p:nvSpPr>
            <p:cNvPr id="3" name="Freeform 3">
              <a:extLst>
                <a:ext uri="{FF2B5EF4-FFF2-40B4-BE49-F238E27FC236}">
                  <a16:creationId xmlns:a16="http://schemas.microsoft.com/office/drawing/2014/main" id="{CB539F5F-C635-150B-1C60-D49CC30D4A3C}"/>
                </a:ext>
              </a:extLst>
            </p:cNvPr>
            <p:cNvSpPr/>
            <p:nvPr/>
          </p:nvSpPr>
          <p:spPr>
            <a:xfrm>
              <a:off x="0" y="0"/>
              <a:ext cx="1360967" cy="2709333"/>
            </a:xfrm>
            <a:custGeom>
              <a:avLst/>
              <a:gdLst/>
              <a:ahLst/>
              <a:cxnLst/>
              <a:rect l="l" t="t" r="r" b="b"/>
              <a:pathLst>
                <a:path w="1360967" h="2709333">
                  <a:moveTo>
                    <a:pt x="0" y="0"/>
                  </a:moveTo>
                  <a:lnTo>
                    <a:pt x="1360967" y="0"/>
                  </a:lnTo>
                  <a:lnTo>
                    <a:pt x="1360967" y="2709333"/>
                  </a:lnTo>
                  <a:lnTo>
                    <a:pt x="0" y="2709333"/>
                  </a:lnTo>
                  <a:close/>
                </a:path>
              </a:pathLst>
            </a:custGeom>
            <a:solidFill>
              <a:srgbClr val="0044BB"/>
            </a:solidFill>
          </p:spPr>
          <p:txBody>
            <a:bodyPr/>
            <a:lstStyle/>
            <a:p>
              <a:endParaRPr lang="en-US"/>
            </a:p>
          </p:txBody>
        </p:sp>
        <p:sp>
          <p:nvSpPr>
            <p:cNvPr id="4" name="TextBox 4">
              <a:extLst>
                <a:ext uri="{FF2B5EF4-FFF2-40B4-BE49-F238E27FC236}">
                  <a16:creationId xmlns:a16="http://schemas.microsoft.com/office/drawing/2014/main" id="{3F9A8EAE-2125-6BBA-F5B3-984AD2E0EF6E}"/>
                </a:ext>
              </a:extLst>
            </p:cNvPr>
            <p:cNvSpPr txBox="1"/>
            <p:nvPr/>
          </p:nvSpPr>
          <p:spPr>
            <a:xfrm>
              <a:off x="0" y="-38100"/>
              <a:ext cx="1360967" cy="2747433"/>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A3165A1D-C3F0-D85D-4B69-D1240132A9DE}"/>
              </a:ext>
              <a:ext uri="{C183D7F6-B498-43B3-948B-1728B52AA6E4}">
                <adec:decorative xmlns:adec="http://schemas.microsoft.com/office/drawing/2017/decorative" val="1"/>
              </a:ext>
            </a:extLst>
          </p:cNvPr>
          <p:cNvGrpSpPr/>
          <p:nvPr/>
        </p:nvGrpSpPr>
        <p:grpSpPr>
          <a:xfrm>
            <a:off x="16290240" y="3086100"/>
            <a:ext cx="6758643" cy="6877239"/>
            <a:chOff x="0" y="0"/>
            <a:chExt cx="1780054" cy="1811289"/>
          </a:xfrm>
        </p:grpSpPr>
        <p:sp>
          <p:nvSpPr>
            <p:cNvPr id="6" name="Freeform 6">
              <a:extLst>
                <a:ext uri="{FF2B5EF4-FFF2-40B4-BE49-F238E27FC236}">
                  <a16:creationId xmlns:a16="http://schemas.microsoft.com/office/drawing/2014/main" id="{2DA685A1-6B4E-E3B0-ED9E-698C7759A300}"/>
                </a:ext>
              </a:extLst>
            </p:cNvPr>
            <p:cNvSpPr/>
            <p:nvPr/>
          </p:nvSpPr>
          <p:spPr>
            <a:xfrm>
              <a:off x="0" y="0"/>
              <a:ext cx="1780054" cy="1811289"/>
            </a:xfrm>
            <a:custGeom>
              <a:avLst/>
              <a:gdLst/>
              <a:ahLst/>
              <a:cxnLst/>
              <a:rect l="l" t="t" r="r" b="b"/>
              <a:pathLst>
                <a:path w="1780054" h="1811289">
                  <a:moveTo>
                    <a:pt x="0" y="0"/>
                  </a:moveTo>
                  <a:lnTo>
                    <a:pt x="1780054" y="0"/>
                  </a:lnTo>
                  <a:lnTo>
                    <a:pt x="1780054" y="1811289"/>
                  </a:lnTo>
                  <a:lnTo>
                    <a:pt x="0" y="1811289"/>
                  </a:lnTo>
                  <a:close/>
                </a:path>
              </a:pathLst>
            </a:custGeom>
            <a:solidFill>
              <a:srgbClr val="001D52"/>
            </a:solidFill>
          </p:spPr>
          <p:txBody>
            <a:bodyPr/>
            <a:lstStyle/>
            <a:p>
              <a:endParaRPr lang="en-US"/>
            </a:p>
          </p:txBody>
        </p:sp>
        <p:sp>
          <p:nvSpPr>
            <p:cNvPr id="7" name="TextBox 7">
              <a:extLst>
                <a:ext uri="{FF2B5EF4-FFF2-40B4-BE49-F238E27FC236}">
                  <a16:creationId xmlns:a16="http://schemas.microsoft.com/office/drawing/2014/main" id="{2081341B-8B36-F26A-2432-76A3F9BD5EEF}"/>
                </a:ext>
              </a:extLst>
            </p:cNvPr>
            <p:cNvSpPr txBox="1"/>
            <p:nvPr/>
          </p:nvSpPr>
          <p:spPr>
            <a:xfrm>
              <a:off x="0" y="-38100"/>
              <a:ext cx="1780054" cy="1849389"/>
            </a:xfrm>
            <a:prstGeom prst="rect">
              <a:avLst/>
            </a:prstGeom>
          </p:spPr>
          <p:txBody>
            <a:bodyPr lIns="50800" tIns="50800" rIns="50800" bIns="50800" rtlCol="0" anchor="ctr"/>
            <a:lstStyle/>
            <a:p>
              <a:pPr algn="ctr">
                <a:lnSpc>
                  <a:spcPts val="2659"/>
                </a:lnSpc>
              </a:pPr>
              <a:endParaRPr/>
            </a:p>
          </p:txBody>
        </p:sp>
      </p:grpSp>
      <p:sp>
        <p:nvSpPr>
          <p:cNvPr id="15" name="TextBox 15">
            <a:extLst>
              <a:ext uri="{FF2B5EF4-FFF2-40B4-BE49-F238E27FC236}">
                <a16:creationId xmlns:a16="http://schemas.microsoft.com/office/drawing/2014/main" id="{E5C96240-CF2E-3A73-D4EE-55FA11E508B6}"/>
              </a:ext>
            </a:extLst>
          </p:cNvPr>
          <p:cNvSpPr txBox="1">
            <a:spLocks noGrp="1"/>
          </p:cNvSpPr>
          <p:nvPr>
            <p:ph type="title" idx="4294967295"/>
          </p:nvPr>
        </p:nvSpPr>
        <p:spPr>
          <a:xfrm>
            <a:off x="358258" y="445288"/>
            <a:ext cx="9866468" cy="26622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7400" b="1" i="0" u="none" strike="noStrike" kern="1200" cap="none" spc="-74" normalizeH="0" baseline="0" noProof="0" dirty="0">
                <a:ln>
                  <a:noFill/>
                </a:ln>
                <a:solidFill>
                  <a:srgbClr val="003591"/>
                </a:solidFill>
                <a:effectLst/>
                <a:uLnTx/>
                <a:uFillTx/>
                <a:latin typeface="TT Commons Pro Bold"/>
                <a:ea typeface="+mn-ea"/>
                <a:cs typeface="+mn-cs"/>
                <a:sym typeface="TT Commons Pro Bold"/>
              </a:rPr>
              <a:t>General Tips for</a:t>
            </a:r>
            <a:br>
              <a:rPr kumimoji="0" lang="en-US" sz="7400" b="1" i="0" u="none" strike="noStrike" kern="1200" cap="none" spc="-74" normalizeH="0" baseline="0" noProof="0" dirty="0">
                <a:ln>
                  <a:noFill/>
                </a:ln>
                <a:solidFill>
                  <a:srgbClr val="003591"/>
                </a:solidFill>
                <a:effectLst/>
                <a:uLnTx/>
                <a:uFillTx/>
                <a:latin typeface="TT Commons Pro Bold"/>
                <a:ea typeface="+mn-ea"/>
                <a:cs typeface="+mn-cs"/>
                <a:sym typeface="TT Commons Pro Bold"/>
              </a:rPr>
            </a:br>
            <a:r>
              <a:rPr kumimoji="0" lang="en-US" sz="7400" b="1" i="0" u="none" strike="noStrike" kern="1200" cap="none" spc="-74" normalizeH="0" baseline="0" noProof="0" dirty="0">
                <a:ln>
                  <a:noFill/>
                </a:ln>
                <a:solidFill>
                  <a:srgbClr val="003591"/>
                </a:solidFill>
                <a:effectLst/>
                <a:uLnTx/>
                <a:uFillTx/>
                <a:latin typeface="TT Commons Pro Bold"/>
                <a:ea typeface="+mn-ea"/>
                <a:cs typeface="+mn-cs"/>
              </a:rPr>
              <a:t>"Tough" Conversations</a:t>
            </a:r>
            <a:br>
              <a:rPr kumimoji="0" lang="en-US" sz="7400" b="1" i="0" u="none" strike="noStrike" kern="1200" cap="none" spc="-74" normalizeH="0" baseline="0" noProof="0" dirty="0">
                <a:ln>
                  <a:noFill/>
                </a:ln>
                <a:solidFill>
                  <a:srgbClr val="003591"/>
                </a:solidFill>
                <a:effectLst/>
                <a:uLnTx/>
                <a:uFillTx/>
                <a:latin typeface="TT Commons Pro Bold"/>
                <a:ea typeface="+mn-ea"/>
                <a:cs typeface="+mn-cs"/>
              </a:rPr>
            </a:br>
            <a:r>
              <a:rPr kumimoji="0" lang="en-US" sz="2500" b="1" i="0" u="none" strike="noStrike" kern="1200" cap="none" spc="-74" normalizeH="0" baseline="0" noProof="0" dirty="0">
                <a:ln>
                  <a:noFill/>
                </a:ln>
                <a:solidFill>
                  <a:srgbClr val="003591"/>
                </a:solidFill>
                <a:effectLst/>
                <a:uLnTx/>
                <a:uFillTx/>
                <a:latin typeface="TT Commons Pro Bold"/>
                <a:ea typeface="+mn-ea"/>
                <a:cs typeface="+mn-cs"/>
              </a:rPr>
              <a:t>(aka conversations that matter)</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extBox 16">
            <a:extLst>
              <a:ext uri="{FF2B5EF4-FFF2-40B4-BE49-F238E27FC236}">
                <a16:creationId xmlns:a16="http://schemas.microsoft.com/office/drawing/2014/main" id="{8562082C-CEEB-03FC-B0ED-039E14230C17}"/>
              </a:ext>
            </a:extLst>
          </p:cNvPr>
          <p:cNvSpPr txBox="1"/>
          <p:nvPr/>
        </p:nvSpPr>
        <p:spPr>
          <a:xfrm>
            <a:off x="327609" y="3248994"/>
            <a:ext cx="8605633" cy="5084469"/>
          </a:xfrm>
          <a:prstGeom prst="rect">
            <a:avLst/>
          </a:prstGeom>
        </p:spPr>
        <p:txBody>
          <a:bodyPr wrap="square" lIns="0" tIns="0" rIns="0" bIns="0" rtlCol="0" anchor="t">
            <a:spAutoFit/>
          </a:bodyPr>
          <a:lstStyle/>
          <a:p>
            <a:pPr marL="647065" lvl="1" indent="-323215">
              <a:lnSpc>
                <a:spcPct val="150000"/>
              </a:lnSpc>
              <a:buFont typeface="Arial"/>
              <a:buChar char="•"/>
            </a:pPr>
            <a:r>
              <a:rPr lang="en-US" sz="3200" dirty="0">
                <a:solidFill>
                  <a:srgbClr val="003591"/>
                </a:solidFill>
                <a:latin typeface="TT Commons Pro"/>
                <a:ea typeface="TT Commons Pro"/>
                <a:cs typeface="TT Commons Pro"/>
              </a:rPr>
              <a:t>Use "open-ended" questions </a:t>
            </a:r>
            <a:endParaRPr lang="en-US" sz="3200" dirty="0">
              <a:ea typeface="Calibri"/>
              <a:cs typeface="Calibri"/>
            </a:endParaRPr>
          </a:p>
          <a:p>
            <a:pPr marL="647065" lvl="1" indent="-323215">
              <a:lnSpc>
                <a:spcPct val="150000"/>
              </a:lnSpc>
              <a:buFont typeface="Arial"/>
              <a:buChar char="•"/>
            </a:pPr>
            <a:r>
              <a:rPr lang="en-US" sz="3200" dirty="0">
                <a:solidFill>
                  <a:srgbClr val="003591"/>
                </a:solidFill>
                <a:latin typeface="TT Commons Pro"/>
                <a:ea typeface="TT Commons Pro"/>
                <a:cs typeface="TT Commons Pro"/>
              </a:rPr>
              <a:t>Listen more than you speak </a:t>
            </a:r>
          </a:p>
          <a:p>
            <a:pPr marL="647065" lvl="1" indent="-323215">
              <a:lnSpc>
                <a:spcPct val="150000"/>
              </a:lnSpc>
              <a:buFont typeface="Arial"/>
              <a:buChar char="•"/>
            </a:pPr>
            <a:r>
              <a:rPr lang="en-US" sz="3200" dirty="0">
                <a:solidFill>
                  <a:srgbClr val="003591"/>
                </a:solidFill>
                <a:latin typeface="TT Commons Pro"/>
                <a:ea typeface="TT Commons Pro"/>
                <a:cs typeface="TT Commons Pro"/>
              </a:rPr>
              <a:t>Be genuine &amp; seek connection</a:t>
            </a:r>
          </a:p>
          <a:p>
            <a:pPr marL="647065" lvl="1" indent="-323215">
              <a:lnSpc>
                <a:spcPct val="150000"/>
              </a:lnSpc>
              <a:buFont typeface="Arial"/>
              <a:buChar char="•"/>
            </a:pPr>
            <a:r>
              <a:rPr lang="en-US" sz="3200" dirty="0">
                <a:solidFill>
                  <a:srgbClr val="003591"/>
                </a:solidFill>
                <a:latin typeface="TT Commons Pro"/>
                <a:ea typeface="TT Commons Pro"/>
                <a:cs typeface="TT Commons Pro"/>
              </a:rPr>
              <a:t>Suspend judgement </a:t>
            </a:r>
          </a:p>
          <a:p>
            <a:pPr marL="647065" lvl="1" indent="-323215">
              <a:lnSpc>
                <a:spcPct val="150000"/>
              </a:lnSpc>
              <a:buFont typeface="Arial"/>
              <a:buChar char="•"/>
            </a:pPr>
            <a:r>
              <a:rPr lang="en-US" sz="3200" dirty="0">
                <a:solidFill>
                  <a:srgbClr val="003591"/>
                </a:solidFill>
                <a:latin typeface="TT Commons Pro"/>
                <a:ea typeface="TT Commons Pro"/>
                <a:cs typeface="TT Commons Pro"/>
              </a:rPr>
              <a:t>Honor autonomy and their emerging adulthood</a:t>
            </a:r>
          </a:p>
          <a:p>
            <a:pPr marL="1104265" lvl="2" indent="-323215">
              <a:lnSpc>
                <a:spcPct val="150000"/>
              </a:lnSpc>
              <a:buFont typeface="Wingdings"/>
              <a:buChar char="§"/>
            </a:pPr>
            <a:r>
              <a:rPr lang="en-US" sz="3200" dirty="0">
                <a:solidFill>
                  <a:srgbClr val="003591"/>
                </a:solidFill>
                <a:latin typeface="TT Commons Pro"/>
                <a:ea typeface="TT Commons Pro"/>
                <a:cs typeface="TT Commons Pro"/>
              </a:rPr>
              <a:t>Tune into your "fixing" reflex</a:t>
            </a:r>
          </a:p>
        </p:txBody>
      </p:sp>
      <p:grpSp>
        <p:nvGrpSpPr>
          <p:cNvPr id="10" name="Group 10" descr="young adults smailing at the camera">
            <a:extLst>
              <a:ext uri="{FF2B5EF4-FFF2-40B4-BE49-F238E27FC236}">
                <a16:creationId xmlns:a16="http://schemas.microsoft.com/office/drawing/2014/main" id="{DE0A5BEA-3997-6644-4F75-6ACAA3E88929}"/>
              </a:ext>
            </a:extLst>
          </p:cNvPr>
          <p:cNvGrpSpPr/>
          <p:nvPr/>
        </p:nvGrpSpPr>
        <p:grpSpPr>
          <a:xfrm>
            <a:off x="10456600" y="5575048"/>
            <a:ext cx="7002701" cy="4114800"/>
            <a:chOff x="0" y="0"/>
            <a:chExt cx="9336934" cy="5486400"/>
          </a:xfrm>
        </p:grpSpPr>
        <p:pic>
          <p:nvPicPr>
            <p:cNvPr id="11" name="Picture 11">
              <a:extLst>
                <a:ext uri="{FF2B5EF4-FFF2-40B4-BE49-F238E27FC236}">
                  <a16:creationId xmlns:a16="http://schemas.microsoft.com/office/drawing/2014/main" id="{08D07AD9-091F-FD71-A4AC-C957F570CBD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grpSp>
        <p:nvGrpSpPr>
          <p:cNvPr id="8" name="Group 8" descr="wildcat mascot high fiving a student">
            <a:extLst>
              <a:ext uri="{FF2B5EF4-FFF2-40B4-BE49-F238E27FC236}">
                <a16:creationId xmlns:a16="http://schemas.microsoft.com/office/drawing/2014/main" id="{0F1C81B2-FD9E-FE8E-E32C-77DC6F304D85}"/>
              </a:ext>
            </a:extLst>
          </p:cNvPr>
          <p:cNvGrpSpPr/>
          <p:nvPr/>
        </p:nvGrpSpPr>
        <p:grpSpPr>
          <a:xfrm>
            <a:off x="10456600" y="1028700"/>
            <a:ext cx="7002701" cy="4114800"/>
            <a:chOff x="0" y="0"/>
            <a:chExt cx="9336934" cy="5486400"/>
          </a:xfrm>
        </p:grpSpPr>
        <p:pic>
          <p:nvPicPr>
            <p:cNvPr id="9" name="Picture 9">
              <a:extLst>
                <a:ext uri="{FF2B5EF4-FFF2-40B4-BE49-F238E27FC236}">
                  <a16:creationId xmlns:a16="http://schemas.microsoft.com/office/drawing/2014/main" id="{A73CF3FF-BDAA-53B2-76BE-F20F77FF5D1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9336934" cy="5486400"/>
            </a:xfrm>
            <a:prstGeom prst="rect">
              <a:avLst/>
            </a:prstGeom>
          </p:spPr>
        </p:pic>
      </p:grpSp>
      <p:sp>
        <p:nvSpPr>
          <p:cNvPr id="17" name="TextBox 16">
            <a:extLst>
              <a:ext uri="{FF2B5EF4-FFF2-40B4-BE49-F238E27FC236}">
                <a16:creationId xmlns:a16="http://schemas.microsoft.com/office/drawing/2014/main" id="{EE065757-1A6E-B8EE-5614-E67E92D97A51}"/>
              </a:ext>
            </a:extLst>
          </p:cNvPr>
          <p:cNvSpPr txBox="1"/>
          <p:nvPr/>
        </p:nvSpPr>
        <p:spPr>
          <a:xfrm>
            <a:off x="141415" y="8887605"/>
            <a:ext cx="1030015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Adapted from: "</a:t>
            </a:r>
            <a:r>
              <a:rPr lang="en-US" sz="1400">
                <a:ea typeface="+mn-lt"/>
                <a:cs typeface="+mn-lt"/>
              </a:rPr>
              <a:t>Talking with Your Teen: 10 Tips for Meaningful Connection." The Gottman Institute.  </a:t>
            </a:r>
            <a:r>
              <a:rPr lang="en-US" sz="1400">
                <a:ea typeface="+mn-lt"/>
                <a:cs typeface="+mn-lt"/>
                <a:hlinkClick r:id="rId5"/>
              </a:rPr>
              <a:t>https://www.gottman.com/blog/talking-with-your-teen-10-tips-for-meaningful-connection/</a:t>
            </a:r>
            <a:r>
              <a:rPr lang="en-US" sz="1400">
                <a:ea typeface="+mn-lt"/>
                <a:cs typeface="+mn-lt"/>
              </a:rPr>
              <a:t>  &amp; </a:t>
            </a:r>
            <a:br>
              <a:rPr lang="en-US" sz="1400">
                <a:ea typeface="+mn-lt"/>
                <a:cs typeface="+mn-lt"/>
              </a:rPr>
            </a:br>
            <a:r>
              <a:rPr lang="en-US" sz="1400">
                <a:ea typeface="+mn-lt"/>
                <a:cs typeface="+mn-lt"/>
              </a:rPr>
              <a:t>"</a:t>
            </a:r>
            <a:r>
              <a:rPr lang="en-US" sz="1400">
                <a:solidFill>
                  <a:srgbClr val="000000"/>
                </a:solidFill>
              </a:rPr>
              <a:t>10 Tips for Talking to Your Teen About Their Mental Health." The JED Foundation. </a:t>
            </a:r>
            <a:r>
              <a:rPr lang="en-US" sz="1400">
                <a:ea typeface="+mn-lt"/>
                <a:cs typeface="+mn-lt"/>
              </a:rPr>
              <a:t> </a:t>
            </a:r>
          </a:p>
          <a:p>
            <a:r>
              <a:rPr lang="en-US" sz="1400">
                <a:ea typeface="+mn-lt"/>
                <a:cs typeface="+mn-lt"/>
                <a:hlinkClick r:id="rId6"/>
              </a:rPr>
              <a:t>https://jedfoundation.org/resource/tips-for-talking-to-your-teen-about-their-mental-health/</a:t>
            </a:r>
            <a:r>
              <a:rPr lang="en-US" sz="1400">
                <a:ea typeface="+mn-lt"/>
                <a:cs typeface="+mn-lt"/>
              </a:rPr>
              <a:t> </a:t>
            </a:r>
            <a:endParaRPr lang="en-US" sz="1400">
              <a:ea typeface="Calibri"/>
              <a:cs typeface="Calibri"/>
            </a:endParaRPr>
          </a:p>
        </p:txBody>
      </p:sp>
      <p:grpSp>
        <p:nvGrpSpPr>
          <p:cNvPr id="12" name="Group 12">
            <a:extLst>
              <a:ext uri="{FF2B5EF4-FFF2-40B4-BE49-F238E27FC236}">
                <a16:creationId xmlns:a16="http://schemas.microsoft.com/office/drawing/2014/main" id="{42DA44B4-F87D-F2B1-6831-A05B6D64741C}"/>
              </a:ex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4" name="TextBox 14">
              <a:extLst>
                <a:ext uri="{FF2B5EF4-FFF2-40B4-BE49-F238E27FC236}">
                  <a16:creationId xmlns:a16="http://schemas.microsoft.com/office/drawing/2014/main" id="{FCD39B3D-A04E-06E1-64A0-E65E798E8D26}"/>
                </a:ext>
              </a:extLst>
            </p:cNvPr>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sp>
          <p:nvSpPr>
            <p:cNvPr id="13" name="Freeform 13">
              <a:extLst>
                <a:ext uri="{FF2B5EF4-FFF2-40B4-BE49-F238E27FC236}">
                  <a16:creationId xmlns:a16="http://schemas.microsoft.com/office/drawing/2014/main" id="{ABCB7525-68DF-83AF-46A3-0D478AB9536A}"/>
                </a:ext>
              </a:extLst>
            </p:cNvPr>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grpSp>
    </p:spTree>
    <p:extLst>
      <p:ext uri="{BB962C8B-B14F-4D97-AF65-F5344CB8AC3E}">
        <p14:creationId xmlns:p14="http://schemas.microsoft.com/office/powerpoint/2010/main" val="355267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BEA"/>
        </a:solidFill>
        <a:effectLst/>
      </p:bgPr>
    </p:bg>
    <p:spTree>
      <p:nvGrpSpPr>
        <p:cNvPr id="1" name="">
          <a:extLst>
            <a:ext uri="{FF2B5EF4-FFF2-40B4-BE49-F238E27FC236}">
              <a16:creationId xmlns:a16="http://schemas.microsoft.com/office/drawing/2014/main" id="{BA02D152-1815-847F-37B4-2D55A53EB47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A22D8FE-42A3-B52C-3AA3-B3F2E0FD7A49}"/>
              </a:ext>
              <a:ext uri="{C183D7F6-B498-43B3-948B-1728B52AA6E4}">
                <adec:decorative xmlns:adec="http://schemas.microsoft.com/office/drawing/2017/decorative" val="1"/>
              </a:ext>
            </a:extLst>
          </p:cNvPr>
          <p:cNvGrpSpPr/>
          <p:nvPr/>
        </p:nvGrpSpPr>
        <p:grpSpPr>
          <a:xfrm>
            <a:off x="216967" y="729269"/>
            <a:ext cx="811733" cy="1017962"/>
            <a:chOff x="0" y="0"/>
            <a:chExt cx="789674" cy="609600"/>
          </a:xfrm>
        </p:grpSpPr>
        <p:sp>
          <p:nvSpPr>
            <p:cNvPr id="3" name="Freeform 3">
              <a:extLst>
                <a:ext uri="{FF2B5EF4-FFF2-40B4-BE49-F238E27FC236}">
                  <a16:creationId xmlns:a16="http://schemas.microsoft.com/office/drawing/2014/main" id="{820C6DAB-3107-0671-631C-246921622875}"/>
                </a:ext>
              </a:extLst>
            </p:cNvPr>
            <p:cNvSpPr/>
            <p:nvPr/>
          </p:nvSpPr>
          <p:spPr>
            <a:xfrm>
              <a:off x="0" y="0"/>
              <a:ext cx="789674" cy="609600"/>
            </a:xfrm>
            <a:custGeom>
              <a:avLst/>
              <a:gdLst/>
              <a:ahLst/>
              <a:cxnLst/>
              <a:rect l="l" t="t" r="r" b="b"/>
              <a:pathLst>
                <a:path w="789674" h="609600">
                  <a:moveTo>
                    <a:pt x="203200" y="0"/>
                  </a:moveTo>
                  <a:lnTo>
                    <a:pt x="789674" y="0"/>
                  </a:lnTo>
                  <a:lnTo>
                    <a:pt x="586474" y="609600"/>
                  </a:lnTo>
                  <a:lnTo>
                    <a:pt x="0" y="609600"/>
                  </a:lnTo>
                  <a:lnTo>
                    <a:pt x="203200" y="0"/>
                  </a:lnTo>
                  <a:close/>
                </a:path>
              </a:pathLst>
            </a:custGeom>
            <a:solidFill>
              <a:srgbClr val="0044BB">
                <a:alpha val="31765"/>
              </a:srgbClr>
            </a:solidFill>
          </p:spPr>
          <p:txBody>
            <a:bodyPr/>
            <a:lstStyle/>
            <a:p>
              <a:endParaRPr lang="en-US"/>
            </a:p>
          </p:txBody>
        </p:sp>
        <p:sp>
          <p:nvSpPr>
            <p:cNvPr id="4" name="TextBox 4">
              <a:extLst>
                <a:ext uri="{FF2B5EF4-FFF2-40B4-BE49-F238E27FC236}">
                  <a16:creationId xmlns:a16="http://schemas.microsoft.com/office/drawing/2014/main" id="{6D6656A4-303F-2F28-12C5-0428EC26B9B5}"/>
                </a:ext>
              </a:extLst>
            </p:cNvPr>
            <p:cNvSpPr txBox="1"/>
            <p:nvPr/>
          </p:nvSpPr>
          <p:spPr>
            <a:xfrm>
              <a:off x="101600" y="-38100"/>
              <a:ext cx="586474" cy="647700"/>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FD02E26D-3E5A-7055-67DC-A4FFE5F70FFD}"/>
              </a:ext>
              <a:ext uri="{C183D7F6-B498-43B3-948B-1728B52AA6E4}">
                <adec:decorative xmlns:adec="http://schemas.microsoft.com/office/drawing/2017/decorative" val="1"/>
              </a:ext>
            </a:extLst>
          </p:cNvPr>
          <p:cNvGrpSpPr/>
          <p:nvPr/>
        </p:nvGrpSpPr>
        <p:grpSpPr>
          <a:xfrm>
            <a:off x="0" y="8841473"/>
            <a:ext cx="18351972" cy="1445527"/>
            <a:chOff x="0" y="0"/>
            <a:chExt cx="4833441" cy="380715"/>
          </a:xfrm>
        </p:grpSpPr>
        <p:sp>
          <p:nvSpPr>
            <p:cNvPr id="6" name="Freeform 6">
              <a:extLst>
                <a:ext uri="{FF2B5EF4-FFF2-40B4-BE49-F238E27FC236}">
                  <a16:creationId xmlns:a16="http://schemas.microsoft.com/office/drawing/2014/main" id="{AEDCA7FD-9273-CA72-CE57-9B5A9F160CC0}"/>
                </a:ext>
              </a:extLst>
            </p:cNvPr>
            <p:cNvSpPr/>
            <p:nvPr/>
          </p:nvSpPr>
          <p:spPr>
            <a:xfrm>
              <a:off x="0" y="0"/>
              <a:ext cx="4833441" cy="380715"/>
            </a:xfrm>
            <a:custGeom>
              <a:avLst/>
              <a:gdLst/>
              <a:ahLst/>
              <a:cxnLst/>
              <a:rect l="l" t="t" r="r" b="b"/>
              <a:pathLst>
                <a:path w="4833441" h="380715">
                  <a:moveTo>
                    <a:pt x="0" y="0"/>
                  </a:moveTo>
                  <a:lnTo>
                    <a:pt x="4833441" y="0"/>
                  </a:lnTo>
                  <a:lnTo>
                    <a:pt x="4833441" y="380715"/>
                  </a:lnTo>
                  <a:lnTo>
                    <a:pt x="0" y="380715"/>
                  </a:lnTo>
                  <a:close/>
                </a:path>
              </a:pathLst>
            </a:custGeom>
            <a:solidFill>
              <a:srgbClr val="F77A05"/>
            </a:solidFill>
          </p:spPr>
          <p:txBody>
            <a:bodyPr/>
            <a:lstStyle/>
            <a:p>
              <a:endParaRPr lang="en-US"/>
            </a:p>
          </p:txBody>
        </p:sp>
        <p:sp>
          <p:nvSpPr>
            <p:cNvPr id="7" name="TextBox 7">
              <a:extLst>
                <a:ext uri="{FF2B5EF4-FFF2-40B4-BE49-F238E27FC236}">
                  <a16:creationId xmlns:a16="http://schemas.microsoft.com/office/drawing/2014/main" id="{C7A8D0DF-5B8E-26F0-15D7-75B14A0B1900}"/>
                </a:ext>
              </a:extLst>
            </p:cNvPr>
            <p:cNvSpPr txBox="1"/>
            <p:nvPr/>
          </p:nvSpPr>
          <p:spPr>
            <a:xfrm>
              <a:off x="0" y="-38100"/>
              <a:ext cx="4833441" cy="418815"/>
            </a:xfrm>
            <a:prstGeom prst="rect">
              <a:avLst/>
            </a:prstGeom>
          </p:spPr>
          <p:txBody>
            <a:bodyPr lIns="50800" tIns="50800" rIns="50800" bIns="50800" rtlCol="0" anchor="ctr"/>
            <a:lstStyle/>
            <a:p>
              <a:pPr algn="ctr">
                <a:lnSpc>
                  <a:spcPts val="2659"/>
                </a:lnSpc>
              </a:pPr>
              <a:endParaRPr/>
            </a:p>
          </p:txBody>
        </p:sp>
      </p:grpSp>
      <p:sp>
        <p:nvSpPr>
          <p:cNvPr id="33" name="TextBox 33">
            <a:extLst>
              <a:ext uri="{FF2B5EF4-FFF2-40B4-BE49-F238E27FC236}">
                <a16:creationId xmlns:a16="http://schemas.microsoft.com/office/drawing/2014/main" id="{527F3580-E407-3B0A-81F0-C1A3BAE09994}"/>
              </a:ext>
            </a:extLst>
          </p:cNvPr>
          <p:cNvSpPr txBox="1">
            <a:spLocks noGrp="1"/>
          </p:cNvSpPr>
          <p:nvPr>
            <p:ph type="title" idx="4294967295"/>
          </p:nvPr>
        </p:nvSpPr>
        <p:spPr>
          <a:xfrm>
            <a:off x="1028700" y="805780"/>
            <a:ext cx="14562992" cy="9361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93"/>
              </a:lnSpc>
              <a:spcBef>
                <a:spcPts val="0"/>
              </a:spcBef>
              <a:spcAft>
                <a:spcPts val="0"/>
              </a:spcAft>
              <a:buClrTx/>
              <a:buSzTx/>
              <a:buFontTx/>
              <a:buNone/>
              <a:tabLst/>
              <a:defRPr/>
            </a:pPr>
            <a:r>
              <a:rPr kumimoji="0" lang="en-US" sz="6630" b="1" i="0" u="none" strike="noStrike" kern="1200" cap="none" spc="-66" normalizeH="0" baseline="0" noProof="0" dirty="0">
                <a:ln>
                  <a:noFill/>
                </a:ln>
                <a:solidFill>
                  <a:srgbClr val="003591"/>
                </a:solidFill>
                <a:effectLst/>
                <a:uLnTx/>
                <a:uFillTx/>
                <a:latin typeface="TT Commons Pro Bold"/>
                <a:ea typeface="TT Commons Pro Bold"/>
                <a:cs typeface="TT Commons Pro Bold"/>
                <a:sym typeface="TT Commons Pro Bold"/>
              </a:rPr>
              <a:t>Framework for Today’s Conversation</a:t>
            </a:r>
          </a:p>
        </p:txBody>
      </p:sp>
      <p:graphicFrame>
        <p:nvGraphicFramePr>
          <p:cNvPr id="25" name="Diagram 24" descr="Campus Involvemen: MUB &amp; Student Services; Roommate Relationships: Residential Life; &amp; Interpersonal Relationships: Health &amp; Wellness and the SHARPP Center">
            <a:extLst>
              <a:ext uri="{FF2B5EF4-FFF2-40B4-BE49-F238E27FC236}">
                <a16:creationId xmlns:a16="http://schemas.microsoft.com/office/drawing/2014/main" id="{9CCB55E0-C3A4-AB73-D330-FF0E9D174618}"/>
              </a:ext>
            </a:extLst>
          </p:cNvPr>
          <p:cNvGraphicFramePr/>
          <p:nvPr>
            <p:extLst>
              <p:ext uri="{D42A27DB-BD31-4B8C-83A1-F6EECF244321}">
                <p14:modId xmlns:p14="http://schemas.microsoft.com/office/powerpoint/2010/main" val="985050944"/>
              </p:ext>
            </p:extLst>
          </p:nvPr>
        </p:nvGraphicFramePr>
        <p:xfrm>
          <a:off x="3305908" y="1900397"/>
          <a:ext cx="11676184" cy="6745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85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7366076" cy="8633964"/>
            <a:chOff x="0" y="0"/>
            <a:chExt cx="1940036" cy="2273966"/>
          </a:xfrm>
        </p:grpSpPr>
        <p:sp>
          <p:nvSpPr>
            <p:cNvPr id="3" name="Freeform 3"/>
            <p:cNvSpPr/>
            <p:nvPr/>
          </p:nvSpPr>
          <p:spPr>
            <a:xfrm>
              <a:off x="0" y="0"/>
              <a:ext cx="1940036" cy="2273966"/>
            </a:xfrm>
            <a:custGeom>
              <a:avLst/>
              <a:gdLst/>
              <a:ahLst/>
              <a:cxnLst/>
              <a:rect l="l" t="t" r="r" b="b"/>
              <a:pathLst>
                <a:path w="1940036" h="2273966">
                  <a:moveTo>
                    <a:pt x="0" y="0"/>
                  </a:moveTo>
                  <a:lnTo>
                    <a:pt x="1940036" y="0"/>
                  </a:lnTo>
                  <a:lnTo>
                    <a:pt x="1940036" y="2273966"/>
                  </a:lnTo>
                  <a:lnTo>
                    <a:pt x="0" y="2273966"/>
                  </a:lnTo>
                  <a:close/>
                </a:path>
              </a:pathLst>
            </a:custGeom>
            <a:solidFill>
              <a:srgbClr val="001D52"/>
            </a:solidFill>
          </p:spPr>
          <p:txBody>
            <a:bodyPr/>
            <a:lstStyle/>
            <a:p>
              <a:endParaRPr lang="en-US"/>
            </a:p>
          </p:txBody>
        </p:sp>
        <p:sp>
          <p:nvSpPr>
            <p:cNvPr id="4" name="TextBox 4"/>
            <p:cNvSpPr txBox="1"/>
            <p:nvPr/>
          </p:nvSpPr>
          <p:spPr>
            <a:xfrm>
              <a:off x="0" y="-38100"/>
              <a:ext cx="1940036" cy="2312066"/>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0" y="5168642"/>
            <a:ext cx="7366076" cy="3465322"/>
            <a:chOff x="0" y="0"/>
            <a:chExt cx="1940036" cy="912677"/>
          </a:xfrm>
        </p:grpSpPr>
        <p:sp>
          <p:nvSpPr>
            <p:cNvPr id="6" name="Freeform 6"/>
            <p:cNvSpPr/>
            <p:nvPr/>
          </p:nvSpPr>
          <p:spPr>
            <a:xfrm>
              <a:off x="0" y="0"/>
              <a:ext cx="1940036" cy="912677"/>
            </a:xfrm>
            <a:custGeom>
              <a:avLst/>
              <a:gdLst/>
              <a:ahLst/>
              <a:cxnLst/>
              <a:rect l="l" t="t" r="r" b="b"/>
              <a:pathLst>
                <a:path w="1940036" h="912677">
                  <a:moveTo>
                    <a:pt x="0" y="0"/>
                  </a:moveTo>
                  <a:lnTo>
                    <a:pt x="1940036" y="0"/>
                  </a:lnTo>
                  <a:lnTo>
                    <a:pt x="1940036" y="912677"/>
                  </a:lnTo>
                  <a:lnTo>
                    <a:pt x="0" y="912677"/>
                  </a:lnTo>
                  <a:close/>
                </a:path>
              </a:pathLst>
            </a:custGeom>
            <a:solidFill>
              <a:srgbClr val="0044BB"/>
            </a:solidFill>
          </p:spPr>
          <p:txBody>
            <a:bodyPr/>
            <a:lstStyle/>
            <a:p>
              <a:endParaRPr lang="en-US"/>
            </a:p>
          </p:txBody>
        </p:sp>
        <p:sp>
          <p:nvSpPr>
            <p:cNvPr id="7" name="TextBox 7"/>
            <p:cNvSpPr txBox="1"/>
            <p:nvPr/>
          </p:nvSpPr>
          <p:spPr>
            <a:xfrm>
              <a:off x="0" y="-38100"/>
              <a:ext cx="1940036" cy="950777"/>
            </a:xfrm>
            <a:prstGeom prst="rect">
              <a:avLst/>
            </a:prstGeom>
          </p:spPr>
          <p:txBody>
            <a:bodyPr lIns="50800" tIns="50800" rIns="50800" bIns="50800" rtlCol="0" anchor="ctr"/>
            <a:lstStyle/>
            <a:p>
              <a:pPr algn="ctr">
                <a:lnSpc>
                  <a:spcPts val="2659"/>
                </a:lnSpc>
              </a:pPr>
              <a:endParaRPr/>
            </a:p>
          </p:txBody>
        </p:sp>
      </p:grpSp>
      <p:grpSp>
        <p:nvGrpSpPr>
          <p:cNvPr id="12" name="Group 12">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
        <p:nvSpPr>
          <p:cNvPr id="15" name="TextBox 15"/>
          <p:cNvSpPr txBox="1">
            <a:spLocks noGrp="1"/>
          </p:cNvSpPr>
          <p:nvPr>
            <p:ph type="title" idx="4294967295"/>
          </p:nvPr>
        </p:nvSpPr>
        <p:spPr>
          <a:xfrm>
            <a:off x="8481782" y="3185171"/>
            <a:ext cx="9806975" cy="39151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5838"/>
              </a:lnSpc>
              <a:spcBef>
                <a:spcPts val="0"/>
              </a:spcBef>
              <a:spcAft>
                <a:spcPts val="0"/>
              </a:spcAft>
              <a:buClrTx/>
              <a:buSzTx/>
              <a:buFontTx/>
              <a:buNone/>
              <a:tabLst/>
              <a:defRPr/>
            </a:pPr>
            <a:r>
              <a:rPr kumimoji="0" lang="en-US" sz="12000" b="1" i="0" u="none" strike="noStrike" kern="1200" cap="none" spc="-143" normalizeH="0" baseline="0" noProof="0" dirty="0">
                <a:ln>
                  <a:noFill/>
                </a:ln>
                <a:solidFill>
                  <a:srgbClr val="003591"/>
                </a:solidFill>
                <a:effectLst/>
                <a:uLnTx/>
                <a:uFillTx/>
                <a:latin typeface="TT Commons Pro Bold"/>
                <a:ea typeface="TT Commons Pro Bold"/>
                <a:cs typeface="TT Commons Pro Bold"/>
                <a:sym typeface="TT Commons Pro Bold"/>
              </a:rPr>
              <a:t>Romantic Relationships</a:t>
            </a:r>
          </a:p>
        </p:txBody>
      </p:sp>
      <p:pic>
        <p:nvPicPr>
          <p:cNvPr id="2050" name="Picture 2" descr="Couple Hugging on Stairs · Free Stock Photo">
            <a:extLst>
              <a:ext uri="{FF2B5EF4-FFF2-40B4-BE49-F238E27FC236}">
                <a16:creationId xmlns:a16="http://schemas.microsoft.com/office/drawing/2014/main" id="{03D577D4-9614-8EF8-E2E4-0358407E2F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1575" y="430451"/>
            <a:ext cx="6781800" cy="4521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group of people sitting on the floor in a room&#10;&#10;">
            <a:extLst>
              <a:ext uri="{FF2B5EF4-FFF2-40B4-BE49-F238E27FC236}">
                <a16:creationId xmlns:a16="http://schemas.microsoft.com/office/drawing/2014/main" id="{DD8BD23F-AB48-8926-E589-BFF93199EA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1575" y="5148263"/>
            <a:ext cx="6781800" cy="44862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3243524" y="0"/>
            <a:ext cx="5167421" cy="10287000"/>
            <a:chOff x="0" y="0"/>
            <a:chExt cx="1360967" cy="2709333"/>
          </a:xfrm>
        </p:grpSpPr>
        <p:sp>
          <p:nvSpPr>
            <p:cNvPr id="3" name="Freeform 3"/>
            <p:cNvSpPr/>
            <p:nvPr/>
          </p:nvSpPr>
          <p:spPr>
            <a:xfrm>
              <a:off x="0" y="0"/>
              <a:ext cx="1360967" cy="2709333"/>
            </a:xfrm>
            <a:custGeom>
              <a:avLst/>
              <a:gdLst/>
              <a:ahLst/>
              <a:cxnLst/>
              <a:rect l="l" t="t" r="r" b="b"/>
              <a:pathLst>
                <a:path w="1360967" h="2709333">
                  <a:moveTo>
                    <a:pt x="0" y="0"/>
                  </a:moveTo>
                  <a:lnTo>
                    <a:pt x="1360967" y="0"/>
                  </a:lnTo>
                  <a:lnTo>
                    <a:pt x="1360967" y="2709333"/>
                  </a:lnTo>
                  <a:lnTo>
                    <a:pt x="0" y="2709333"/>
                  </a:lnTo>
                  <a:close/>
                </a:path>
              </a:pathLst>
            </a:custGeom>
            <a:solidFill>
              <a:srgbClr val="0044BB"/>
            </a:solidFill>
          </p:spPr>
          <p:txBody>
            <a:bodyPr/>
            <a:lstStyle/>
            <a:p>
              <a:endParaRPr lang="en-US"/>
            </a:p>
          </p:txBody>
        </p:sp>
        <p:sp>
          <p:nvSpPr>
            <p:cNvPr id="4" name="TextBox 4"/>
            <p:cNvSpPr txBox="1"/>
            <p:nvPr/>
          </p:nvSpPr>
          <p:spPr>
            <a:xfrm>
              <a:off x="0" y="-38100"/>
              <a:ext cx="1360967" cy="2747433"/>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6290240" y="3086100"/>
            <a:ext cx="6758643" cy="6877239"/>
            <a:chOff x="0" y="0"/>
            <a:chExt cx="1780054" cy="1811289"/>
          </a:xfrm>
        </p:grpSpPr>
        <p:sp>
          <p:nvSpPr>
            <p:cNvPr id="6" name="Freeform 6"/>
            <p:cNvSpPr/>
            <p:nvPr/>
          </p:nvSpPr>
          <p:spPr>
            <a:xfrm>
              <a:off x="0" y="0"/>
              <a:ext cx="1780054" cy="1811289"/>
            </a:xfrm>
            <a:custGeom>
              <a:avLst/>
              <a:gdLst/>
              <a:ahLst/>
              <a:cxnLst/>
              <a:rect l="l" t="t" r="r" b="b"/>
              <a:pathLst>
                <a:path w="1780054" h="1811289">
                  <a:moveTo>
                    <a:pt x="0" y="0"/>
                  </a:moveTo>
                  <a:lnTo>
                    <a:pt x="1780054" y="0"/>
                  </a:lnTo>
                  <a:lnTo>
                    <a:pt x="1780054" y="1811289"/>
                  </a:lnTo>
                  <a:lnTo>
                    <a:pt x="0" y="1811289"/>
                  </a:lnTo>
                  <a:close/>
                </a:path>
              </a:pathLst>
            </a:custGeom>
            <a:solidFill>
              <a:srgbClr val="001D52"/>
            </a:solidFill>
          </p:spPr>
          <p:txBody>
            <a:bodyPr/>
            <a:lstStyle/>
            <a:p>
              <a:endParaRPr lang="en-US"/>
            </a:p>
          </p:txBody>
        </p:sp>
        <p:sp>
          <p:nvSpPr>
            <p:cNvPr id="7" name="TextBox 7"/>
            <p:cNvSpPr txBox="1"/>
            <p:nvPr/>
          </p:nvSpPr>
          <p:spPr>
            <a:xfrm>
              <a:off x="0" y="-38100"/>
              <a:ext cx="1780054" cy="1849389"/>
            </a:xfrm>
            <a:prstGeom prst="rect">
              <a:avLst/>
            </a:prstGeom>
          </p:spPr>
          <p:txBody>
            <a:bodyPr lIns="50800" tIns="50800" rIns="50800" bIns="50800" rtlCol="0" anchor="ctr"/>
            <a:lstStyle/>
            <a:p>
              <a:pPr algn="ctr">
                <a:lnSpc>
                  <a:spcPts val="2659"/>
                </a:lnSpc>
              </a:pPr>
              <a:endParaRPr/>
            </a:p>
          </p:txBody>
        </p:sp>
      </p:grpSp>
      <p:grpSp>
        <p:nvGrpSpPr>
          <p:cNvPr id="12" name="Group 12">
            <a:extLs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sp>
        <p:nvSpPr>
          <p:cNvPr id="15" name="TextBox 15"/>
          <p:cNvSpPr txBox="1">
            <a:spLocks noGrp="1"/>
          </p:cNvSpPr>
          <p:nvPr>
            <p:ph type="title" idx="4294967295"/>
          </p:nvPr>
        </p:nvSpPr>
        <p:spPr>
          <a:xfrm>
            <a:off x="323039" y="437414"/>
            <a:ext cx="10122504" cy="16158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70"/>
              </a:lnSpc>
              <a:spcBef>
                <a:spcPts val="0"/>
              </a:spcBef>
              <a:spcAft>
                <a:spcPts val="0"/>
              </a:spcAft>
              <a:buClrTx/>
              <a:buSzTx/>
              <a:buFontTx/>
              <a:buNone/>
              <a:tabLst/>
              <a:defRPr/>
            </a:pPr>
            <a:r>
              <a:rPr kumimoji="0" lang="en-US" sz="5700" b="1" i="0" u="none" strike="noStrike" kern="1200" cap="none" spc="-57" normalizeH="0" baseline="0" noProof="0" dirty="0">
                <a:ln>
                  <a:noFill/>
                </a:ln>
                <a:solidFill>
                  <a:srgbClr val="003591"/>
                </a:solidFill>
                <a:effectLst/>
                <a:uLnTx/>
                <a:uFillTx/>
                <a:latin typeface="TT Commons Pro Bold"/>
                <a:ea typeface="+mn-ea"/>
                <a:cs typeface="+mn-cs"/>
                <a:sym typeface="TT Commons Pro Bold"/>
              </a:rPr>
              <a:t>Talking to Your Student About Sex and Relationships</a:t>
            </a:r>
            <a:endParaRPr kumimoji="0" lang="en-US" sz="5700" b="1" i="0" u="none" strike="noStrike" kern="1200" cap="none" spc="-57" normalizeH="0" baseline="0" noProof="0" dirty="0">
              <a:ln>
                <a:noFill/>
              </a:ln>
              <a:solidFill>
                <a:srgbClr val="003591"/>
              </a:solidFill>
              <a:effectLst/>
              <a:uLnTx/>
              <a:uFillTx/>
              <a:latin typeface="TT Commons Pro Bold"/>
              <a:ea typeface="+mn-ea"/>
              <a:cs typeface="+mn-cs"/>
            </a:endParaRPr>
          </a:p>
        </p:txBody>
      </p:sp>
      <p:sp>
        <p:nvSpPr>
          <p:cNvPr id="17" name="TextBox 17"/>
          <p:cNvSpPr txBox="1"/>
          <p:nvPr/>
        </p:nvSpPr>
        <p:spPr>
          <a:xfrm>
            <a:off x="323040" y="2309792"/>
            <a:ext cx="10455796" cy="7594771"/>
          </a:xfrm>
          <a:prstGeom prst="rect">
            <a:avLst/>
          </a:prstGeom>
        </p:spPr>
        <p:txBody>
          <a:bodyPr wrap="square" lIns="0" tIns="0" rIns="0" bIns="0" rtlCol="0" anchor="t">
            <a:spAutoFit/>
          </a:bodyPr>
          <a:lstStyle/>
          <a:p>
            <a:pPr marL="572135" lvl="1" indent="-285750">
              <a:lnSpc>
                <a:spcPts val="3710"/>
              </a:lnSpc>
              <a:buFont typeface="Arial"/>
              <a:buChar char="•"/>
            </a:pPr>
            <a:r>
              <a:rPr lang="en-US" sz="3600" dirty="0">
                <a:solidFill>
                  <a:srgbClr val="003591"/>
                </a:solidFill>
                <a:latin typeface="TT Commons Pro"/>
              </a:rPr>
              <a:t>Increased communication = increased connection (Morgan, Thorn, &amp; </a:t>
            </a:r>
            <a:r>
              <a:rPr lang="en-US" sz="3600" dirty="0" err="1">
                <a:solidFill>
                  <a:srgbClr val="003591"/>
                </a:solidFill>
                <a:latin typeface="TT Commons Pro"/>
              </a:rPr>
              <a:t>Zubriggen</a:t>
            </a:r>
            <a:r>
              <a:rPr lang="en-US" sz="3600" dirty="0">
                <a:solidFill>
                  <a:srgbClr val="003591"/>
                </a:solidFill>
                <a:latin typeface="TT Commons Pro"/>
              </a:rPr>
              <a:t>, 2010). </a:t>
            </a:r>
          </a:p>
          <a:p>
            <a:pPr marL="1144270" lvl="2" indent="-381000">
              <a:lnSpc>
                <a:spcPts val="3710"/>
              </a:lnSpc>
              <a:buFont typeface="Arial"/>
              <a:buChar char="•"/>
            </a:pPr>
            <a:r>
              <a:rPr lang="en-US" sz="3600" dirty="0">
                <a:solidFill>
                  <a:srgbClr val="003591"/>
                </a:solidFill>
                <a:latin typeface="TT Commons Pro"/>
                <a:sym typeface="TT Commons Pro"/>
              </a:rPr>
              <a:t>Trust your gut and build on your existing relationship!</a:t>
            </a:r>
            <a:endParaRPr lang="en-US" sz="3600" dirty="0">
              <a:solidFill>
                <a:srgbClr val="003591"/>
              </a:solidFill>
              <a:latin typeface="TT Commons Pro"/>
              <a:ea typeface="Calibri"/>
              <a:cs typeface="Calibri"/>
            </a:endParaRPr>
          </a:p>
          <a:p>
            <a:pPr marL="1144270" lvl="2" indent="-381000">
              <a:lnSpc>
                <a:spcPts val="3710"/>
              </a:lnSpc>
              <a:buFont typeface="Arial"/>
              <a:buChar char="•"/>
            </a:pPr>
            <a:r>
              <a:rPr lang="en-US" sz="3600" dirty="0">
                <a:solidFill>
                  <a:srgbClr val="003591"/>
                </a:solidFill>
                <a:latin typeface="TT Commons Pro"/>
                <a:ea typeface="Calibri"/>
                <a:cs typeface="Calibri"/>
              </a:rPr>
              <a:t>Communication about sex and relationships increases likelihood of safer sex practice and positive relationship outcomes</a:t>
            </a:r>
          </a:p>
          <a:p>
            <a:pPr marL="1144270" lvl="2" indent="-381000">
              <a:lnSpc>
                <a:spcPts val="3710"/>
              </a:lnSpc>
              <a:buFont typeface="Arial"/>
              <a:buChar char="•"/>
            </a:pPr>
            <a:r>
              <a:rPr lang="en-US" sz="3600" dirty="0">
                <a:solidFill>
                  <a:srgbClr val="003591"/>
                </a:solidFill>
                <a:latin typeface="TT Commons Pro"/>
                <a:ea typeface="Calibri"/>
                <a:cs typeface="Calibri"/>
              </a:rPr>
              <a:t>Consistency is key!</a:t>
            </a:r>
          </a:p>
          <a:p>
            <a:pPr marL="1144270" lvl="2" indent="-381000">
              <a:lnSpc>
                <a:spcPts val="3710"/>
              </a:lnSpc>
              <a:buFont typeface="Arial"/>
              <a:buChar char="•"/>
            </a:pPr>
            <a:endParaRPr lang="en-US" sz="3600" dirty="0">
              <a:solidFill>
                <a:srgbClr val="003591"/>
              </a:solidFill>
              <a:latin typeface="TT Commons Pro"/>
              <a:ea typeface="Calibri"/>
              <a:cs typeface="Calibri"/>
            </a:endParaRPr>
          </a:p>
          <a:p>
            <a:pPr marL="572135" lvl="1" indent="-285750">
              <a:lnSpc>
                <a:spcPts val="3710"/>
              </a:lnSpc>
              <a:spcAft>
                <a:spcPts val="2000"/>
              </a:spcAft>
              <a:buFont typeface="Arial,Sans-Serif"/>
              <a:buChar char="•"/>
            </a:pPr>
            <a:r>
              <a:rPr lang="en-US" sz="3600" dirty="0">
                <a:solidFill>
                  <a:srgbClr val="003591"/>
                </a:solidFill>
                <a:latin typeface="TT Commons Pro"/>
                <a:ea typeface="Calibri"/>
                <a:cs typeface="Calibri"/>
              </a:rPr>
              <a:t>Living Well Services</a:t>
            </a:r>
          </a:p>
          <a:p>
            <a:pPr marL="1029335" lvl="2" indent="-285750">
              <a:lnSpc>
                <a:spcPts val="3710"/>
              </a:lnSpc>
              <a:spcAft>
                <a:spcPts val="2000"/>
              </a:spcAft>
              <a:buFont typeface="Arial,Sans-Serif"/>
              <a:buChar char="•"/>
            </a:pPr>
            <a:r>
              <a:rPr lang="en-US" sz="3600" dirty="0">
                <a:solidFill>
                  <a:srgbClr val="003591"/>
                </a:solidFill>
                <a:latin typeface="TT Commons Pro"/>
                <a:ea typeface="Calibri"/>
                <a:cs typeface="Calibri"/>
              </a:rPr>
              <a:t>Sexual Well-Being programming, Sexual Well-Being Coaching, Wellness Coaching</a:t>
            </a:r>
          </a:p>
          <a:p>
            <a:pPr marL="1144270" lvl="2" indent="-381000">
              <a:lnSpc>
                <a:spcPts val="3710"/>
              </a:lnSpc>
              <a:buFont typeface="Arial"/>
              <a:buChar char="•"/>
            </a:pPr>
            <a:endParaRPr lang="en-US" sz="2700" dirty="0">
              <a:solidFill>
                <a:srgbClr val="003591"/>
              </a:solidFill>
              <a:latin typeface="Calibri"/>
              <a:ea typeface="Calibri"/>
              <a:cs typeface="Calibri"/>
            </a:endParaRPr>
          </a:p>
          <a:p>
            <a:pPr marL="572135" lvl="1" indent="-285750">
              <a:lnSpc>
                <a:spcPts val="3710"/>
              </a:lnSpc>
              <a:buFont typeface="Arial"/>
              <a:buChar char="•"/>
            </a:pPr>
            <a:endParaRPr lang="en-US" sz="2700" dirty="0">
              <a:solidFill>
                <a:srgbClr val="003591"/>
              </a:solidFill>
              <a:latin typeface="TT Commons Pro"/>
              <a:ea typeface="Calibri"/>
              <a:cs typeface="Calibri"/>
            </a:endParaRPr>
          </a:p>
          <a:p>
            <a:pPr marL="572135" lvl="1" indent="-285750" algn="l">
              <a:lnSpc>
                <a:spcPts val="3710"/>
              </a:lnSpc>
              <a:buFont typeface="Arial"/>
              <a:buChar char="•"/>
            </a:pPr>
            <a:endParaRPr lang="en-US" sz="2700" dirty="0">
              <a:solidFill>
                <a:srgbClr val="003591"/>
              </a:solidFill>
              <a:latin typeface="TT Commons Pro"/>
              <a:ea typeface="Calibri"/>
              <a:cs typeface="Calibri"/>
            </a:endParaRPr>
          </a:p>
        </p:txBody>
      </p:sp>
      <p:pic>
        <p:nvPicPr>
          <p:cNvPr id="8" name="Picture 7" descr="A person hugging another person&#10;&#10;">
            <a:extLst>
              <a:ext uri="{FF2B5EF4-FFF2-40B4-BE49-F238E27FC236}">
                <a16:creationId xmlns:a16="http://schemas.microsoft.com/office/drawing/2014/main" id="{07685932-8C28-85AC-2CF3-12AD92EF4643}"/>
              </a:ext>
            </a:extLst>
          </p:cNvPr>
          <p:cNvPicPr>
            <a:picLocks noChangeAspect="1"/>
          </p:cNvPicPr>
          <p:nvPr/>
        </p:nvPicPr>
        <p:blipFill>
          <a:blip r:embed="rId3"/>
          <a:stretch>
            <a:fillRect/>
          </a:stretch>
        </p:blipFill>
        <p:spPr>
          <a:xfrm>
            <a:off x="11269662" y="932089"/>
            <a:ext cx="5654675" cy="84228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25C2-8BB2-C7D4-F50E-475B7278BD3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4C179EF-0363-402C-CCDE-A45F81477523}"/>
              </a:ext>
              <a:ext uri="{C183D7F6-B498-43B3-948B-1728B52AA6E4}">
                <adec:decorative xmlns:adec="http://schemas.microsoft.com/office/drawing/2017/decorative" val="1"/>
              </a:ext>
            </a:extLst>
          </p:cNvPr>
          <p:cNvGrpSpPr/>
          <p:nvPr/>
        </p:nvGrpSpPr>
        <p:grpSpPr>
          <a:xfrm>
            <a:off x="0" y="0"/>
            <a:ext cx="7366076" cy="8633964"/>
            <a:chOff x="0" y="0"/>
            <a:chExt cx="1940036" cy="2273966"/>
          </a:xfrm>
        </p:grpSpPr>
        <p:sp>
          <p:nvSpPr>
            <p:cNvPr id="3" name="Freeform 3">
              <a:extLst>
                <a:ext uri="{FF2B5EF4-FFF2-40B4-BE49-F238E27FC236}">
                  <a16:creationId xmlns:a16="http://schemas.microsoft.com/office/drawing/2014/main" id="{EB8EF04F-109F-AE32-4FFC-2B14274063B0}"/>
                </a:ext>
              </a:extLst>
            </p:cNvPr>
            <p:cNvSpPr/>
            <p:nvPr/>
          </p:nvSpPr>
          <p:spPr>
            <a:xfrm>
              <a:off x="0" y="0"/>
              <a:ext cx="1940036" cy="2273966"/>
            </a:xfrm>
            <a:custGeom>
              <a:avLst/>
              <a:gdLst/>
              <a:ahLst/>
              <a:cxnLst/>
              <a:rect l="l" t="t" r="r" b="b"/>
              <a:pathLst>
                <a:path w="1940036" h="2273966">
                  <a:moveTo>
                    <a:pt x="0" y="0"/>
                  </a:moveTo>
                  <a:lnTo>
                    <a:pt x="1940036" y="0"/>
                  </a:lnTo>
                  <a:lnTo>
                    <a:pt x="1940036" y="2273966"/>
                  </a:lnTo>
                  <a:lnTo>
                    <a:pt x="0" y="2273966"/>
                  </a:lnTo>
                  <a:close/>
                </a:path>
              </a:pathLst>
            </a:custGeom>
            <a:solidFill>
              <a:srgbClr val="001D52"/>
            </a:solidFill>
          </p:spPr>
          <p:txBody>
            <a:bodyPr/>
            <a:lstStyle/>
            <a:p>
              <a:endParaRPr lang="en-US"/>
            </a:p>
          </p:txBody>
        </p:sp>
        <p:sp>
          <p:nvSpPr>
            <p:cNvPr id="4" name="TextBox 4">
              <a:extLst>
                <a:ext uri="{FF2B5EF4-FFF2-40B4-BE49-F238E27FC236}">
                  <a16:creationId xmlns:a16="http://schemas.microsoft.com/office/drawing/2014/main" id="{C7436BAA-E517-4E8E-1B7A-24F632220212}"/>
                </a:ext>
              </a:extLst>
            </p:cNvPr>
            <p:cNvSpPr txBox="1"/>
            <p:nvPr/>
          </p:nvSpPr>
          <p:spPr>
            <a:xfrm>
              <a:off x="0" y="-38100"/>
              <a:ext cx="1940036" cy="2312066"/>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C59F1AFF-9474-0F03-0C73-568110F2C54F}"/>
              </a:ext>
              <a:ext uri="{C183D7F6-B498-43B3-948B-1728B52AA6E4}">
                <adec:decorative xmlns:adec="http://schemas.microsoft.com/office/drawing/2017/decorative" val="1"/>
              </a:ext>
            </a:extLst>
          </p:cNvPr>
          <p:cNvGrpSpPr/>
          <p:nvPr/>
        </p:nvGrpSpPr>
        <p:grpSpPr>
          <a:xfrm>
            <a:off x="0" y="5168642"/>
            <a:ext cx="7366076" cy="3465322"/>
            <a:chOff x="0" y="0"/>
            <a:chExt cx="1940036" cy="912677"/>
          </a:xfrm>
        </p:grpSpPr>
        <p:sp>
          <p:nvSpPr>
            <p:cNvPr id="6" name="Freeform 6">
              <a:extLst>
                <a:ext uri="{FF2B5EF4-FFF2-40B4-BE49-F238E27FC236}">
                  <a16:creationId xmlns:a16="http://schemas.microsoft.com/office/drawing/2014/main" id="{61970080-62BE-EF1B-0BEA-26ECF41AB455}"/>
                </a:ext>
              </a:extLst>
            </p:cNvPr>
            <p:cNvSpPr/>
            <p:nvPr/>
          </p:nvSpPr>
          <p:spPr>
            <a:xfrm>
              <a:off x="0" y="0"/>
              <a:ext cx="1940036" cy="912677"/>
            </a:xfrm>
            <a:custGeom>
              <a:avLst/>
              <a:gdLst/>
              <a:ahLst/>
              <a:cxnLst/>
              <a:rect l="l" t="t" r="r" b="b"/>
              <a:pathLst>
                <a:path w="1940036" h="912677">
                  <a:moveTo>
                    <a:pt x="0" y="0"/>
                  </a:moveTo>
                  <a:lnTo>
                    <a:pt x="1940036" y="0"/>
                  </a:lnTo>
                  <a:lnTo>
                    <a:pt x="1940036" y="912677"/>
                  </a:lnTo>
                  <a:lnTo>
                    <a:pt x="0" y="912677"/>
                  </a:lnTo>
                  <a:close/>
                </a:path>
              </a:pathLst>
            </a:custGeom>
            <a:solidFill>
              <a:srgbClr val="0044BB"/>
            </a:solidFill>
          </p:spPr>
          <p:txBody>
            <a:bodyPr/>
            <a:lstStyle/>
            <a:p>
              <a:endParaRPr lang="en-US"/>
            </a:p>
          </p:txBody>
        </p:sp>
        <p:sp>
          <p:nvSpPr>
            <p:cNvPr id="7" name="TextBox 7">
              <a:extLst>
                <a:ext uri="{FF2B5EF4-FFF2-40B4-BE49-F238E27FC236}">
                  <a16:creationId xmlns:a16="http://schemas.microsoft.com/office/drawing/2014/main" id="{14AB147B-DA2C-F816-2654-C861F0EAC3EA}"/>
                </a:ext>
              </a:extLst>
            </p:cNvPr>
            <p:cNvSpPr txBox="1"/>
            <p:nvPr/>
          </p:nvSpPr>
          <p:spPr>
            <a:xfrm>
              <a:off x="0" y="-38100"/>
              <a:ext cx="1940036" cy="950777"/>
            </a:xfrm>
            <a:prstGeom prst="rect">
              <a:avLst/>
            </a:prstGeom>
          </p:spPr>
          <p:txBody>
            <a:bodyPr lIns="50800" tIns="50800" rIns="50800" bIns="50800" rtlCol="0" anchor="ctr"/>
            <a:lstStyle/>
            <a:p>
              <a:pPr algn="ctr">
                <a:lnSpc>
                  <a:spcPts val="2659"/>
                </a:lnSpc>
              </a:pPr>
              <a:endParaRPr/>
            </a:p>
          </p:txBody>
        </p:sp>
      </p:grpSp>
      <p:sp>
        <p:nvSpPr>
          <p:cNvPr id="15" name="TextBox 15">
            <a:extLst>
              <a:ext uri="{FF2B5EF4-FFF2-40B4-BE49-F238E27FC236}">
                <a16:creationId xmlns:a16="http://schemas.microsoft.com/office/drawing/2014/main" id="{4E696C3A-6ABE-6E38-9882-1A12CF6BA8EC}"/>
              </a:ext>
            </a:extLst>
          </p:cNvPr>
          <p:cNvSpPr txBox="1">
            <a:spLocks noGrp="1"/>
          </p:cNvSpPr>
          <p:nvPr>
            <p:ph type="title" idx="4294967295"/>
          </p:nvPr>
        </p:nvSpPr>
        <p:spPr>
          <a:xfrm>
            <a:off x="7616049" y="527310"/>
            <a:ext cx="10337233" cy="9361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59"/>
              </a:lnSpc>
              <a:spcBef>
                <a:spcPts val="0"/>
              </a:spcBef>
              <a:spcAft>
                <a:spcPts val="0"/>
              </a:spcAft>
              <a:buClrTx/>
              <a:buSzTx/>
              <a:buFontTx/>
              <a:buNone/>
              <a:tabLst/>
              <a:defRPr/>
            </a:pPr>
            <a:r>
              <a:rPr kumimoji="0" lang="en-US" sz="6600" b="1" i="0" u="none" strike="noStrike" kern="1200" cap="none" spc="-66" normalizeH="0" baseline="0" noProof="0" dirty="0">
                <a:ln>
                  <a:noFill/>
                </a:ln>
                <a:solidFill>
                  <a:srgbClr val="003591"/>
                </a:solidFill>
                <a:effectLst/>
                <a:uLnTx/>
                <a:uFillTx/>
                <a:latin typeface="TT Commons Pro Bold"/>
                <a:ea typeface="+mn-ea"/>
                <a:cs typeface="+mn-cs"/>
              </a:rPr>
              <a:t>SHARPP Center Resources</a:t>
            </a:r>
          </a:p>
        </p:txBody>
      </p:sp>
      <p:sp>
        <p:nvSpPr>
          <p:cNvPr id="30" name="TextBox 16">
            <a:extLst>
              <a:ext uri="{FF2B5EF4-FFF2-40B4-BE49-F238E27FC236}">
                <a16:creationId xmlns:a16="http://schemas.microsoft.com/office/drawing/2014/main" id="{30E6FB86-963E-A700-8C7B-1C13C92769ED}"/>
              </a:ext>
            </a:extLst>
          </p:cNvPr>
          <p:cNvSpPr txBox="1"/>
          <p:nvPr/>
        </p:nvSpPr>
        <p:spPr>
          <a:xfrm>
            <a:off x="7616049" y="1463464"/>
            <a:ext cx="10337233" cy="8245591"/>
          </a:xfrm>
          <a:prstGeom prst="rect">
            <a:avLst/>
          </a:prstGeom>
        </p:spPr>
        <p:txBody>
          <a:bodyPr lIns="0" tIns="0" rIns="0" bIns="0" rtlCol="0" anchor="t">
            <a:spAutoFit/>
          </a:bodyPr>
          <a:lstStyle/>
          <a:p>
            <a:pPr>
              <a:lnSpc>
                <a:spcPts val="3779"/>
              </a:lnSpc>
            </a:pPr>
            <a:r>
              <a:rPr lang="en-US" sz="2700" b="1" spc="-27" dirty="0">
                <a:solidFill>
                  <a:srgbClr val="003591"/>
                </a:solidFill>
                <a:latin typeface="TT Commons Pro"/>
                <a:ea typeface="TT Commons Pro"/>
                <a:cs typeface="TT Commons Pro"/>
              </a:rPr>
              <a:t>Education &amp; awareness-raising for students across the university </a:t>
            </a:r>
          </a:p>
          <a:p>
            <a:pPr marL="457200" indent="-457200">
              <a:lnSpc>
                <a:spcPts val="3779"/>
              </a:lnSpc>
              <a:buFont typeface="Arial" panose="020B0604020202020204" pitchFamily="34" charset="0"/>
              <a:buChar char="•"/>
            </a:pPr>
            <a:r>
              <a:rPr lang="en-US" sz="2700" spc="-27" dirty="0">
                <a:solidFill>
                  <a:srgbClr val="003591"/>
                </a:solidFill>
                <a:latin typeface="TT Commons Pro"/>
                <a:ea typeface="TT Commons Pro"/>
                <a:cs typeface="TT Commons Pro"/>
              </a:rPr>
              <a:t>Emphasis on meeting students where they are &amp; healthy behaviors across all types of relationships</a:t>
            </a:r>
          </a:p>
          <a:p>
            <a:pPr>
              <a:lnSpc>
                <a:spcPts val="3779"/>
              </a:lnSpc>
            </a:pPr>
            <a:endParaRPr lang="en-US" sz="2700" b="1" spc="-27" dirty="0">
              <a:solidFill>
                <a:srgbClr val="003591"/>
              </a:solidFill>
              <a:latin typeface="TT Commons Pro"/>
            </a:endParaRPr>
          </a:p>
          <a:p>
            <a:pPr>
              <a:lnSpc>
                <a:spcPts val="3779"/>
              </a:lnSpc>
            </a:pPr>
            <a:r>
              <a:rPr lang="en-US" sz="2700" b="1" spc="-27" dirty="0">
                <a:solidFill>
                  <a:srgbClr val="003591"/>
                </a:solidFill>
                <a:latin typeface="TT Commons Pro"/>
              </a:rPr>
              <a:t>24/7 help and support from trained Advocates</a:t>
            </a:r>
          </a:p>
          <a:p>
            <a:pPr marL="914400" lvl="1" indent="-457200">
              <a:lnSpc>
                <a:spcPts val="3779"/>
              </a:lnSpc>
              <a:buFont typeface="Arial" panose="020B0604020202020204" pitchFamily="34" charset="0"/>
              <a:buChar char="•"/>
            </a:pPr>
            <a:r>
              <a:rPr lang="en-US" sz="2700" spc="-27" dirty="0">
                <a:solidFill>
                  <a:srgbClr val="003591"/>
                </a:solidFill>
                <a:latin typeface="TT Commons Pro"/>
              </a:rPr>
              <a:t>Relationship &amp; consent questions or concerns </a:t>
            </a:r>
          </a:p>
          <a:p>
            <a:pPr marL="914400" lvl="1" indent="-457200">
              <a:lnSpc>
                <a:spcPts val="3779"/>
              </a:lnSpc>
              <a:buFont typeface="Arial" panose="020B0604020202020204" pitchFamily="34" charset="0"/>
              <a:buChar char="•"/>
            </a:pPr>
            <a:r>
              <a:rPr lang="en-US" sz="2700" spc="-27" dirty="0">
                <a:solidFill>
                  <a:srgbClr val="003591"/>
                </a:solidFill>
                <a:latin typeface="TT Commons Pro"/>
              </a:rPr>
              <a:t>Support &amp; resources for friends, roommates, partners, parents </a:t>
            </a:r>
          </a:p>
          <a:p>
            <a:pPr marL="914400" lvl="1" indent="-457200">
              <a:lnSpc>
                <a:spcPts val="3779"/>
              </a:lnSpc>
              <a:buFont typeface="Arial" panose="020B0604020202020204" pitchFamily="34" charset="0"/>
              <a:buChar char="•"/>
            </a:pPr>
            <a:r>
              <a:rPr lang="en-US" sz="2700" spc="-27" dirty="0">
                <a:solidFill>
                  <a:srgbClr val="003591"/>
                </a:solidFill>
                <a:latin typeface="TT Commons Pro"/>
              </a:rPr>
              <a:t>Phone line &amp; daily drop-in hours on weekdays </a:t>
            </a:r>
          </a:p>
          <a:p>
            <a:pPr marL="914400" lvl="1" indent="-457200">
              <a:lnSpc>
                <a:spcPts val="3779"/>
              </a:lnSpc>
              <a:buFont typeface="Arial" panose="020B0604020202020204" pitchFamily="34" charset="0"/>
              <a:buChar char="•"/>
            </a:pPr>
            <a:endParaRPr lang="en-US" sz="2700" b="1" spc="-27" dirty="0">
              <a:solidFill>
                <a:srgbClr val="003591"/>
              </a:solidFill>
              <a:latin typeface="TT Commons Pro"/>
            </a:endParaRPr>
          </a:p>
          <a:p>
            <a:pPr>
              <a:lnSpc>
                <a:spcPts val="3779"/>
              </a:lnSpc>
            </a:pPr>
            <a:r>
              <a:rPr lang="en-US" sz="2700" b="1" spc="-27" dirty="0">
                <a:solidFill>
                  <a:srgbClr val="003591"/>
                </a:solidFill>
                <a:latin typeface="TT Commons Pro"/>
              </a:rPr>
              <a:t>Involvement Opportunities </a:t>
            </a:r>
          </a:p>
          <a:p>
            <a:pPr marL="914400" lvl="1" indent="-457200">
              <a:lnSpc>
                <a:spcPts val="3779"/>
              </a:lnSpc>
              <a:buFont typeface="Arial" panose="020B0604020202020204" pitchFamily="34" charset="0"/>
              <a:buChar char="•"/>
            </a:pPr>
            <a:r>
              <a:rPr lang="en-US" sz="2700" spc="-27" dirty="0">
                <a:solidFill>
                  <a:srgbClr val="003591"/>
                </a:solidFill>
                <a:latin typeface="TT Commons Pro"/>
              </a:rPr>
              <a:t>Volunteer positions </a:t>
            </a:r>
          </a:p>
          <a:p>
            <a:pPr marL="914400" lvl="1" indent="-457200">
              <a:lnSpc>
                <a:spcPts val="3779"/>
              </a:lnSpc>
              <a:buFont typeface="Arial" panose="020B0604020202020204" pitchFamily="34" charset="0"/>
              <a:buChar char="•"/>
            </a:pPr>
            <a:r>
              <a:rPr lang="en-US" sz="2700" spc="-27" dirty="0">
                <a:solidFill>
                  <a:srgbClr val="003591"/>
                </a:solidFill>
                <a:latin typeface="TT Commons Pro"/>
              </a:rPr>
              <a:t>Internships </a:t>
            </a:r>
          </a:p>
          <a:p>
            <a:pPr marL="914400" lvl="1" indent="-457200">
              <a:lnSpc>
                <a:spcPts val="3779"/>
              </a:lnSpc>
              <a:buFont typeface="Arial" panose="020B0604020202020204" pitchFamily="34" charset="0"/>
              <a:buChar char="•"/>
            </a:pPr>
            <a:r>
              <a:rPr lang="en-US" sz="2700" spc="-27" dirty="0">
                <a:solidFill>
                  <a:srgbClr val="003591"/>
                </a:solidFill>
                <a:latin typeface="TT Commons Pro"/>
              </a:rPr>
              <a:t>Ability to be trained as a certified NH Crisis Counselor </a:t>
            </a:r>
          </a:p>
          <a:p>
            <a:pPr marL="914400" lvl="1" indent="-457200">
              <a:lnSpc>
                <a:spcPts val="3779"/>
              </a:lnSpc>
              <a:buFont typeface="Arial" panose="020B0604020202020204" pitchFamily="34" charset="0"/>
              <a:buChar char="•"/>
            </a:pPr>
            <a:r>
              <a:rPr lang="en-US" sz="2700" spc="-27" dirty="0">
                <a:solidFill>
                  <a:srgbClr val="003591"/>
                </a:solidFill>
                <a:latin typeface="TT Commons Pro"/>
              </a:rPr>
              <a:t>Popular opportunity for students interested in careers in public health, medicine, social work, counseling, and/or education </a:t>
            </a:r>
          </a:p>
          <a:p>
            <a:pPr marL="914400" lvl="1" indent="-457200">
              <a:lnSpc>
                <a:spcPts val="3779"/>
              </a:lnSpc>
              <a:buFont typeface="Arial" panose="020B0604020202020204" pitchFamily="34" charset="0"/>
              <a:buChar char="•"/>
            </a:pPr>
            <a:r>
              <a:rPr lang="en-US" sz="2700" spc="-27" dirty="0">
                <a:solidFill>
                  <a:srgbClr val="003591"/>
                </a:solidFill>
                <a:latin typeface="TT Commons Pro"/>
              </a:rPr>
              <a:t>A community of support and like-minded students, supported by professional staff!</a:t>
            </a:r>
            <a:endParaRPr lang="en-US" sz="2700" spc="-27" dirty="0">
              <a:solidFill>
                <a:srgbClr val="003591"/>
              </a:solidFill>
              <a:latin typeface="TT Commons Pro"/>
              <a:ea typeface="TT Commons Pro"/>
              <a:cs typeface="TT Commons Pro"/>
            </a:endParaRPr>
          </a:p>
        </p:txBody>
      </p:sp>
      <p:pic>
        <p:nvPicPr>
          <p:cNvPr id="28" name="Picture 27" descr="A group of people standing in front of a stone arch with a banner in front with text &quot;UNH Takes Back the Night&quot; and painted hand prints around the border.">
            <a:extLst>
              <a:ext uri="{FF2B5EF4-FFF2-40B4-BE49-F238E27FC236}">
                <a16:creationId xmlns:a16="http://schemas.microsoft.com/office/drawing/2014/main" id="{D6D2B388-DB22-AF3D-8C4F-B82F4876CB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25689" y="5583997"/>
            <a:ext cx="6444343" cy="4166963"/>
          </a:xfrm>
          <a:prstGeom prst="rect">
            <a:avLst/>
          </a:prstGeom>
        </p:spPr>
      </p:pic>
      <p:pic>
        <p:nvPicPr>
          <p:cNvPr id="25" name="Picture 24" descr="Students talk to representatives at an informational table a UNH SHARPP table cloth and swag.">
            <a:extLst>
              <a:ext uri="{FF2B5EF4-FFF2-40B4-BE49-F238E27FC236}">
                <a16:creationId xmlns:a16="http://schemas.microsoft.com/office/drawing/2014/main" id="{03F0F827-9558-24B1-32F6-7C9CE0495D6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5400000">
            <a:off x="319114" y="571782"/>
            <a:ext cx="6335786" cy="5922636"/>
          </a:xfrm>
          <a:prstGeom prst="rect">
            <a:avLst/>
          </a:prstGeom>
        </p:spPr>
      </p:pic>
      <p:grpSp>
        <p:nvGrpSpPr>
          <p:cNvPr id="12" name="Group 12">
            <a:extLst>
              <a:ext uri="{FF2B5EF4-FFF2-40B4-BE49-F238E27FC236}">
                <a16:creationId xmlns:a16="http://schemas.microsoft.com/office/drawing/2014/main" id="{2A99FDAE-CF1E-649D-3B4A-678D5FF0FD20}"/>
              </a:ext>
              <a:ext uri="{C183D7F6-B498-43B3-948B-1728B52AA6E4}">
                <adec:decorative xmlns:adec="http://schemas.microsoft.com/office/drawing/2017/decorative" val="1"/>
              </a:ext>
            </a:extLst>
          </p:cNvPr>
          <p:cNvGrpSpPr/>
          <p:nvPr/>
        </p:nvGrpSpPr>
        <p:grpSpPr>
          <a:xfrm>
            <a:off x="-31986" y="9831287"/>
            <a:ext cx="18351972" cy="455713"/>
            <a:chOff x="0" y="0"/>
            <a:chExt cx="4833441" cy="120023"/>
          </a:xfrm>
        </p:grpSpPr>
        <p:sp>
          <p:nvSpPr>
            <p:cNvPr id="13" name="Freeform 13">
              <a:extLst>
                <a:ext uri="{FF2B5EF4-FFF2-40B4-BE49-F238E27FC236}">
                  <a16:creationId xmlns:a16="http://schemas.microsoft.com/office/drawing/2014/main" id="{8683D5D4-3431-83FA-4AA4-0CD1D0032D1F}"/>
                </a:ext>
              </a:extLst>
            </p:cNvPr>
            <p:cNvSpPr/>
            <p:nvPr/>
          </p:nvSpPr>
          <p:spPr>
            <a:xfrm>
              <a:off x="0" y="0"/>
              <a:ext cx="4833441" cy="120023"/>
            </a:xfrm>
            <a:custGeom>
              <a:avLst/>
              <a:gdLst/>
              <a:ahLst/>
              <a:cxnLst/>
              <a:rect l="l" t="t" r="r" b="b"/>
              <a:pathLst>
                <a:path w="4833441" h="120023">
                  <a:moveTo>
                    <a:pt x="0" y="0"/>
                  </a:moveTo>
                  <a:lnTo>
                    <a:pt x="4833441" y="0"/>
                  </a:lnTo>
                  <a:lnTo>
                    <a:pt x="4833441" y="120023"/>
                  </a:lnTo>
                  <a:lnTo>
                    <a:pt x="0" y="120023"/>
                  </a:lnTo>
                  <a:close/>
                </a:path>
              </a:pathLst>
            </a:custGeom>
            <a:solidFill>
              <a:srgbClr val="F77A05"/>
            </a:solidFill>
          </p:spPr>
          <p:txBody>
            <a:bodyPr/>
            <a:lstStyle/>
            <a:p>
              <a:endParaRPr lang="en-US"/>
            </a:p>
          </p:txBody>
        </p:sp>
        <p:sp>
          <p:nvSpPr>
            <p:cNvPr id="14" name="TextBox 14">
              <a:extLst>
                <a:ext uri="{FF2B5EF4-FFF2-40B4-BE49-F238E27FC236}">
                  <a16:creationId xmlns:a16="http://schemas.microsoft.com/office/drawing/2014/main" id="{3DE8545D-A2B6-0EB0-0B2C-939D44F183B2}"/>
                </a:ext>
              </a:extLst>
            </p:cNvPr>
            <p:cNvSpPr txBox="1"/>
            <p:nvPr/>
          </p:nvSpPr>
          <p:spPr>
            <a:xfrm>
              <a:off x="0" y="-38100"/>
              <a:ext cx="4833441" cy="158123"/>
            </a:xfrm>
            <a:prstGeom prst="rect">
              <a:avLst/>
            </a:prstGeom>
          </p:spPr>
          <p:txBody>
            <a:bodyPr lIns="50800" tIns="50800" rIns="50800" bIns="50800" rtlCol="0" anchor="ctr"/>
            <a:lstStyle/>
            <a:p>
              <a:pPr algn="ctr">
                <a:lnSpc>
                  <a:spcPts val="2659"/>
                </a:lnSpc>
              </a:pPr>
              <a:endParaRPr/>
            </a:p>
          </p:txBody>
        </p:sp>
      </p:grpSp>
      <p:pic>
        <p:nvPicPr>
          <p:cNvPr id="23" name="Picture 22" descr="The SHARPP Center">
            <a:extLst>
              <a:ext uri="{FF2B5EF4-FFF2-40B4-BE49-F238E27FC236}">
                <a16:creationId xmlns:a16="http://schemas.microsoft.com/office/drawing/2014/main" id="{96B578F3-6EFD-B640-AECC-133B2A1413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412" y="9863157"/>
            <a:ext cx="2054389" cy="478868"/>
          </a:xfrm>
          <a:prstGeom prst="rect">
            <a:avLst/>
          </a:prstGeom>
        </p:spPr>
      </p:pic>
      <p:sp>
        <p:nvSpPr>
          <p:cNvPr id="17" name="TextBox 16">
            <a:extLst>
              <a:ext uri="{FF2B5EF4-FFF2-40B4-BE49-F238E27FC236}">
                <a16:creationId xmlns:a16="http://schemas.microsoft.com/office/drawing/2014/main" id="{DC603093-831F-976F-F5F5-983C94916EA0}"/>
              </a:ext>
            </a:extLst>
          </p:cNvPr>
          <p:cNvSpPr txBox="1"/>
          <p:nvPr/>
        </p:nvSpPr>
        <p:spPr>
          <a:xfrm>
            <a:off x="5145953" y="9906485"/>
            <a:ext cx="7996094" cy="369332"/>
          </a:xfrm>
          <a:prstGeom prst="rect">
            <a:avLst/>
          </a:prstGeom>
          <a:noFill/>
        </p:spPr>
        <p:txBody>
          <a:bodyPr wrap="square" rtlCol="0">
            <a:spAutoFit/>
          </a:bodyPr>
          <a:lstStyle/>
          <a:p>
            <a:r>
              <a:rPr lang="en-US" b="1" dirty="0">
                <a:solidFill>
                  <a:schemeClr val="bg1"/>
                </a:solidFill>
                <a:latin typeface="Source Sans Pro" panose="020B0503030403020204" pitchFamily="34" charset="0"/>
              </a:rPr>
              <a:t>unh.edu/SHARPP | 24/4 Confidential Help &amp; Support Line: (603) 862-7233</a:t>
            </a:r>
          </a:p>
        </p:txBody>
      </p:sp>
      <p:pic>
        <p:nvPicPr>
          <p:cNvPr id="21" name="Picture 20">
            <a:extLst>
              <a:ext uri="{FF2B5EF4-FFF2-40B4-BE49-F238E27FC236}">
                <a16:creationId xmlns:a16="http://schemas.microsoft.com/office/drawing/2014/main" id="{A0B2B7C9-355C-4DF7-F057-E46A72BE872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724539" y="9857014"/>
            <a:ext cx="457487" cy="404258"/>
          </a:xfrm>
          <a:prstGeom prst="rect">
            <a:avLst/>
          </a:prstGeom>
        </p:spPr>
      </p:pic>
    </p:spTree>
    <p:extLst>
      <p:ext uri="{BB962C8B-B14F-4D97-AF65-F5344CB8AC3E}">
        <p14:creationId xmlns:p14="http://schemas.microsoft.com/office/powerpoint/2010/main" val="59224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570A368E5F3F4F9E04E1FEDB0339F7" ma:contentTypeVersion="16" ma:contentTypeDescription="Create a new document." ma:contentTypeScope="" ma:versionID="9f2cfc3a3e365b19547de78d5b8ffc52">
  <xsd:schema xmlns:xsd="http://www.w3.org/2001/XMLSchema" xmlns:xs="http://www.w3.org/2001/XMLSchema" xmlns:p="http://schemas.microsoft.com/office/2006/metadata/properties" xmlns:ns2="44c59a53-fe6e-4c04-8d64-94c15d2c850d" xmlns:ns3="e719a0ab-91f6-42d4-a888-8bbed7eb516a" targetNamespace="http://schemas.microsoft.com/office/2006/metadata/properties" ma:root="true" ma:fieldsID="ae4f5a59ab0a20d1009c1eb82b87a5eb" ns2:_="" ns3:_="">
    <xsd:import namespace="44c59a53-fe6e-4c04-8d64-94c15d2c850d"/>
    <xsd:import namespace="e719a0ab-91f6-42d4-a888-8bbed7eb516a"/>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19a0ab-91f6-42d4-a888-8bbed7eb516a"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19a0ab-91f6-42d4-a888-8bbed7eb516a">
      <Terms xmlns="http://schemas.microsoft.com/office/infopath/2007/PartnerControls"/>
    </lcf76f155ced4ddcb4097134ff3c332f>
    <TaxCatchAll xmlns="44c59a53-fe6e-4c04-8d64-94c15d2c850d" xsi:nil="true"/>
  </documentManagement>
</p:properties>
</file>

<file path=customXml/itemProps1.xml><?xml version="1.0" encoding="utf-8"?>
<ds:datastoreItem xmlns:ds="http://schemas.openxmlformats.org/officeDocument/2006/customXml" ds:itemID="{59CA8340-A9CB-4567-B9AD-52DEC386A9A1}">
  <ds:schemaRefs>
    <ds:schemaRef ds:uri="http://schemas.microsoft.com/sharepoint/v3/contenttype/forms"/>
  </ds:schemaRefs>
</ds:datastoreItem>
</file>

<file path=customXml/itemProps2.xml><?xml version="1.0" encoding="utf-8"?>
<ds:datastoreItem xmlns:ds="http://schemas.openxmlformats.org/officeDocument/2006/customXml" ds:itemID="{B04270CB-B2FC-4B49-BC85-69EB2145F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59a53-fe6e-4c04-8d64-94c15d2c850d"/>
    <ds:schemaRef ds:uri="e719a0ab-91f6-42d4-a888-8bbed7eb51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0493E1-2DD4-44CE-B94F-0904087182CD}">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dcmitype/"/>
    <ds:schemaRef ds:uri="e719a0ab-91f6-42d4-a888-8bbed7eb516a"/>
    <ds:schemaRef ds:uri="44c59a53-fe6e-4c04-8d64-94c15d2c850d"/>
    <ds:schemaRef ds:uri="http://www.w3.org/XML/1998/namespace"/>
    <ds:schemaRef ds:uri="http://purl.org/dc/terms/"/>
  </ds:schemaRefs>
</ds:datastoreItem>
</file>

<file path=docMetadata/LabelInfo.xml><?xml version="1.0" encoding="utf-8"?>
<clbl:labelList xmlns:clbl="http://schemas.microsoft.com/office/2020/mipLabelMetadata">
  <clbl:label id="{d6241893-512d-46dc-8d2b-be47e25f5666}" enabled="0" method="" siteId="{d6241893-512d-46dc-8d2b-be47e25f5666}" removed="1"/>
</clbl:labelList>
</file>

<file path=docProps/app.xml><?xml version="1.0" encoding="utf-8"?>
<Properties xmlns="http://schemas.openxmlformats.org/officeDocument/2006/extended-properties" xmlns:vt="http://schemas.openxmlformats.org/officeDocument/2006/docPropsVTypes">
  <TotalTime>292</TotalTime>
  <Words>1427</Words>
  <Application>Microsoft Office PowerPoint</Application>
  <PresentationFormat>Custom</PresentationFormat>
  <Paragraphs>169</Paragraphs>
  <Slides>18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Canva Sans Bold</vt:lpstr>
      <vt:lpstr>Arial</vt:lpstr>
      <vt:lpstr>Source Sans Pro</vt:lpstr>
      <vt:lpstr>TT Commons Pro</vt:lpstr>
      <vt:lpstr>Wingdings</vt:lpstr>
      <vt:lpstr>TT Commons Pro Bold</vt:lpstr>
      <vt:lpstr>Arial,Sans-Serif</vt:lpstr>
      <vt:lpstr>Office Theme</vt:lpstr>
      <vt:lpstr>Navigating College Relationships</vt:lpstr>
      <vt:lpstr>DHHS Statement about Content</vt:lpstr>
      <vt:lpstr>Meet Today’s Panelists </vt:lpstr>
      <vt:lpstr>Goals for Today’s Session</vt:lpstr>
      <vt:lpstr>General Tips for "Tough" Conversations (aka conversations that matter)</vt:lpstr>
      <vt:lpstr>Framework for Today’s Conversation</vt:lpstr>
      <vt:lpstr>Romantic Relationships</vt:lpstr>
      <vt:lpstr>Talking to Your Student About Sex and Relationships</vt:lpstr>
      <vt:lpstr>SHARPP Center Resources</vt:lpstr>
      <vt:lpstr>Our Lens on Prevention:</vt:lpstr>
      <vt:lpstr>Roommate  Relationships</vt:lpstr>
      <vt:lpstr>Let’s Talk Housing App &amp; Roommates  </vt:lpstr>
      <vt:lpstr>Moving into  Wildcat Country</vt:lpstr>
      <vt:lpstr>UNH is Your Home Away From Home</vt:lpstr>
      <vt:lpstr>Making Connections in the First Few Weeks </vt:lpstr>
      <vt:lpstr>What to Do If My Student is Struggling to Connect</vt:lpstr>
      <vt:lpstr>Stay Informed!</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25 Supporting Student Success</dc:title>
  <dc:creator>Kathryn Walker</dc:creator>
  <cp:lastModifiedBy>Kate Filanoski-Russell</cp:lastModifiedBy>
  <cp:revision>22</cp:revision>
  <dcterms:created xsi:type="dcterms:W3CDTF">2006-08-16T00:00:00Z</dcterms:created>
  <dcterms:modified xsi:type="dcterms:W3CDTF">2025-08-27T20:05:37Z</dcterms:modified>
  <dc:identifier>DAGjrRnwKPA</dc:identifier>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0x0101003C570A368E5F3F4F9E04E1FEDB0339F7</vt:lpwstr>
  </property>
  <property fmtid="{D5CDD505-2E9C-101B-9397-08002B2CF9AE}" pid="4" name="MSIP_Label_77aceb1d-dfa3-48bb-bc6e-cdb894bb3ae0_Enabled">
    <vt:lpwstr>true</vt:lpwstr>
  </property>
  <property fmtid="{D5CDD505-2E9C-101B-9397-08002B2CF9AE}" pid="5" name="MSIP_Label_77aceb1d-dfa3-48bb-bc6e-cdb894bb3ae0_SetDate">
    <vt:lpwstr>2025-08-15T19:35:40Z</vt:lpwstr>
  </property>
  <property fmtid="{D5CDD505-2E9C-101B-9397-08002B2CF9AE}" pid="6" name="MSIP_Label_77aceb1d-dfa3-48bb-bc6e-cdb894bb3ae0_Method">
    <vt:lpwstr>Privileged</vt:lpwstr>
  </property>
  <property fmtid="{D5CDD505-2E9C-101B-9397-08002B2CF9AE}" pid="7" name="MSIP_Label_77aceb1d-dfa3-48bb-bc6e-cdb894bb3ae0_Name">
    <vt:lpwstr>Public</vt:lpwstr>
  </property>
  <property fmtid="{D5CDD505-2E9C-101B-9397-08002B2CF9AE}" pid="8" name="MSIP_Label_77aceb1d-dfa3-48bb-bc6e-cdb894bb3ae0_SiteId">
    <vt:lpwstr>d6241893-512d-46dc-8d2b-be47e25f5666</vt:lpwstr>
  </property>
  <property fmtid="{D5CDD505-2E9C-101B-9397-08002B2CF9AE}" pid="9" name="MSIP_Label_77aceb1d-dfa3-48bb-bc6e-cdb894bb3ae0_ActionId">
    <vt:lpwstr>f66cd9b4-054d-4bba-910d-9acc2c8870c3</vt:lpwstr>
  </property>
  <property fmtid="{D5CDD505-2E9C-101B-9397-08002B2CF9AE}" pid="10" name="MSIP_Label_77aceb1d-dfa3-48bb-bc6e-cdb894bb3ae0_ContentBits">
    <vt:lpwstr>0</vt:lpwstr>
  </property>
  <property fmtid="{D5CDD505-2E9C-101B-9397-08002B2CF9AE}" pid="11" name="MSIP_Label_77aceb1d-dfa3-48bb-bc6e-cdb894bb3ae0_Tag">
    <vt:lpwstr>10, 0, 1, 1</vt:lpwstr>
  </property>
  <property fmtid="{D5CDD505-2E9C-101B-9397-08002B2CF9AE}" pid="12" name="_MarkAsFinal">
    <vt:bool>true</vt:bool>
  </property>
</Properties>
</file>